
<file path=[Content_Types].xml><?xml version="1.0" encoding="utf-8"?>
<Types xmlns="http://schemas.openxmlformats.org/package/2006/content-types">
  <Override PartName="/ppt/slides/slide41.xml" ContentType="application/vnd.openxmlformats-officedocument.presentationml.slide+xml"/>
  <Override PartName="/ppt/notesSlides/notesSlide16.xml" ContentType="application/vnd.openxmlformats-officedocument.presentationml.notesSlide+xml"/>
  <Override PartName="/ppt/slides/slide50.xml" ContentType="application/vnd.openxmlformats-officedocument.presentationml.slide+xml"/>
  <Override PartName="/ppt/slides/slide18.xml" ContentType="application/vnd.openxmlformats-officedocument.presentationml.slide+xml"/>
  <Override PartName="/ppt/notesSlides/notesSlide26.xml" ContentType="application/vnd.openxmlformats-officedocument.presentationml.notesSlide+xml"/>
  <Override PartName="/ppt/slides/slide60.xml" ContentType="application/vnd.openxmlformats-officedocument.presentationml.slide+xml"/>
  <Override PartName="/ppt/slides/slide28.xml" ContentType="application/vnd.openxmlformats-officedocument.presentationml.slide+xml"/>
  <Override PartName="/ppt/slides/slide37.xml" ContentType="application/vnd.openxmlformats-officedocument.presentationml.slide+xml"/>
  <Override PartName="/ppt/slides/slide70.xml" ContentType="application/vnd.openxmlformats-officedocument.presentationml.slide+xml"/>
  <Override PartName="/ppt/notesSlides/notesSlide45.xml" ContentType="application/vnd.openxmlformats-officedocument.presentationml.notesSlide+xml"/>
  <Override PartName="/ppt/slides/slide9.xml" ContentType="application/vnd.openxmlformats-officedocument.presentationml.slide+xml"/>
  <Override PartName="/ppt/slides/slide47.xml" ContentType="application/vnd.openxmlformats-officedocument.presentationml.slide+xml"/>
  <Override PartName="/ppt/notesSlides/notesSlide55.xml" ContentType="application/vnd.openxmlformats-officedocument.presentationml.notesSlide+xml"/>
  <Override PartName="/ppt/slides/slide56.xml" ContentType="application/vnd.openxmlformats-officedocument.presentationml.slide+xml"/>
  <Override PartName="/ppt/notesMasters/notesMaster1.xml" ContentType="application/vnd.openxmlformats-officedocument.presentationml.notesMaster+xml"/>
  <Default Extension="vml" ContentType="application/vnd.openxmlformats-officedocument.vmlDrawing"/>
  <Override PartName="/ppt/slides/slide66.xml" ContentType="application/vnd.openxmlformats-officedocument.presentationml.slide+xml"/>
  <Override PartName="/ppt/theme/theme1.xml" ContentType="application/vnd.openxmlformats-officedocument.theme+xml"/>
  <Override PartName="/ppt/notesSlides/notesSlide2.xml" ContentType="application/vnd.openxmlformats-officedocument.presentationml.notesSlide+xml"/>
  <Override PartName="/ppt/slides/slide75.xml" ContentType="application/vnd.openxmlformats-officedocument.presentationml.slide+xml"/>
  <Default Extension="jpeg" ContentType="image/jpeg"/>
  <Override PartName="/ppt/notesSlides/notesSlide11.xml" ContentType="application/vnd.openxmlformats-officedocument.presentationml.notesSlide+xml"/>
  <Override PartName="/ppt/slides/slide13.xml" ContentType="application/vnd.openxmlformats-officedocument.presentationml.slide+xml"/>
  <Override PartName="/ppt/notesSlides/notesSlide21.xml" ContentType="application/vnd.openxmlformats-officedocument.presentationml.notesSlide+xml"/>
  <Override PartName="/ppt/slides/slide23.xml" ContentType="application/vnd.openxmlformats-officedocument.presentationml.slide+xml"/>
  <Override PartName="/ppt/notesSlides/notesSlide31.xml" ContentType="application/vnd.openxmlformats-officedocument.presentationml.notesSlide+xml"/>
  <Override PartName="/ppt/slides/slide32.xml" ContentType="application/vnd.openxmlformats-officedocument.presentationml.slide+xml"/>
  <Override PartName="/ppt/slides/slide4.xml" ContentType="application/vnd.openxmlformats-officedocument.presentationml.slide+xml"/>
  <Override PartName="/ppt/notesSlides/notesSlide40.xml" ContentType="application/vnd.openxmlformats-officedocument.presentationml.notesSlide+xml"/>
  <Override PartName="/ppt/slideLayouts/slideLayout5.xml" ContentType="application/vnd.openxmlformats-officedocument.presentationml.slideLayout+xml"/>
  <Override PartName="/ppt/slideMasters/slideMaster2.xml" ContentType="application/vnd.openxmlformats-officedocument.presentationml.slideMaster+xml"/>
  <Override PartName="/ppt/slides/slide42.xml" ContentType="application/vnd.openxmlformats-officedocument.presentationml.slide+xml"/>
  <Override PartName="/ppt/notesSlides/notesSlide17.xml" ContentType="application/vnd.openxmlformats-officedocument.presentationml.notesSlide+xml"/>
  <Override PartName="/ppt/notesSlides/notesSlide50.xml" ContentType="application/vnd.openxmlformats-officedocument.presentationml.notesSlide+xml"/>
  <Override PartName="/ppt/slides/slide51.xml" ContentType="application/vnd.openxmlformats-officedocument.presentationml.slide+xml"/>
  <Override PartName="/ppt/slides/slide19.xml" ContentType="application/vnd.openxmlformats-officedocument.presentationml.slide+xml"/>
  <Override PartName="/ppt/notesSlides/notesSlide27.xml" ContentType="application/vnd.openxmlformats-officedocument.presentationml.notesSlide+xml"/>
  <Override PartName="/ppt/slideLayouts/slideLayout10.xml" ContentType="application/vnd.openxmlformats-officedocument.presentationml.slideLayout+xml"/>
  <Override PartName="/ppt/slides/slide61.xml" ContentType="application/vnd.openxmlformats-officedocument.presentationml.slide+xml"/>
  <Override PartName="/ppt/slides/slide29.xml" ContentType="application/vnd.openxmlformats-officedocument.presentationml.slide+xml"/>
  <Override PartName="/ppt/notesSlides/notesSlide36.xml" ContentType="application/vnd.openxmlformats-officedocument.presentationml.notesSlide+xml"/>
  <Override PartName="/ppt/slides/slide38.xml" ContentType="application/vnd.openxmlformats-officedocument.presentationml.slide+xml"/>
  <Override PartName="/ppt/slides/slide71.xml" ContentType="application/vnd.openxmlformats-officedocument.presentationml.slide+xml"/>
  <Override PartName="/ppt/notesSlides/notesSlide46.xml" ContentType="application/vnd.openxmlformats-officedocument.presentationml.notesSlide+xml"/>
  <Override PartName="/ppt/slides/slide80.xml" ContentType="application/vnd.openxmlformats-officedocument.presentationml.slide+xml"/>
  <Override PartName="/ppt/slides/slide48.xml" ContentType="application/vnd.openxmlformats-officedocument.presentationml.slide+xml"/>
  <Override PartName="/ppt/notesSlides/notesSlide56.xml" ContentType="application/vnd.openxmlformats-officedocument.presentationml.notesSlide+xml"/>
  <Override PartName="/ppt/slides/slide57.xml" ContentType="application/vnd.openxmlformats-officedocument.presentationml.slide+xml"/>
  <Override PartName="/ppt/slides/slide67.xml" ContentType="application/vnd.openxmlformats-officedocument.presentationml.slide+xml"/>
  <Override PartName="/ppt/theme/theme2.xml" ContentType="application/vnd.openxmlformats-officedocument.theme+xml"/>
  <Override PartName="/ppt/notesSlides/notesSlide3.xml" ContentType="application/vnd.openxmlformats-officedocument.presentationml.notesSlide+xml"/>
  <Override PartName="/ppt/slides/slide76.xml" ContentType="application/vnd.openxmlformats-officedocument.presentationml.slide+xml"/>
  <Override PartName="/ppt/notesSlides/notesSlide8.xml" ContentType="application/vnd.openxmlformats-officedocument.presentationml.notesSlide+xml"/>
  <Override PartName="/ppt/notesSlides/notesSlide12.xml" ContentType="application/vnd.openxmlformats-officedocument.presentationml.notesSlide+xml"/>
  <Override PartName="/ppt/slides/slide14.xml" ContentType="application/vnd.openxmlformats-officedocument.presentationml.slide+xml"/>
  <Override PartName="/ppt/notesSlides/notesSlide22.xml" ContentType="application/vnd.openxmlformats-officedocument.presentationml.notesSlide+xml"/>
  <Override PartName="/ppt/slides/slide24.xml" ContentType="application/vnd.openxmlformats-officedocument.presentationml.slide+xml"/>
  <Default Extension="bin" ContentType="application/vnd.openxmlformats-officedocument.presentationml.printerSettings"/>
  <Override PartName="/ppt/notesSlides/notesSlide32.xml" ContentType="application/vnd.openxmlformats-officedocument.presentationml.notesSlide+xml"/>
  <Override PartName="/ppt/slides/slide33.xml" ContentType="application/vnd.openxmlformats-officedocument.presentationml.slide+xml"/>
  <Override PartName="/ppt/slides/slide5.xml" ContentType="application/vnd.openxmlformats-officedocument.presentationml.slide+xml"/>
  <Override PartName="/ppt/notesSlides/notesSlide41.xml" ContentType="application/vnd.openxmlformats-officedocument.presentationml.notesSlide+xml"/>
  <Override PartName="/ppt/slideLayouts/slideLayout6.xml" ContentType="application/vnd.openxmlformats-officedocument.presentationml.slideLayout+xml"/>
  <Default Extension="xml" ContentType="application/xml"/>
  <Override PartName="/ppt/slides/slide43.xml" ContentType="application/vnd.openxmlformats-officedocument.presentationml.slide+xml"/>
  <Override PartName="/ppt/tableStyles.xml" ContentType="application/vnd.openxmlformats-officedocument.presentationml.tableStyles+xml"/>
  <Override PartName="/ppt/notesSlides/notesSlide18.xml" ContentType="application/vnd.openxmlformats-officedocument.presentationml.notesSlide+xml"/>
  <Override PartName="/ppt/notesSlides/notesSlide51.xml" ContentType="application/vnd.openxmlformats-officedocument.presentationml.notesSlide+xml"/>
  <Override PartName="/ppt/slides/slide52.xml" ContentType="application/vnd.openxmlformats-officedocument.presentationml.slide+xml"/>
  <Override PartName="/ppt/notesSlides/notesSlide60.xml" ContentType="application/vnd.openxmlformats-officedocument.presentationml.notesSlide+xml"/>
  <Override PartName="/ppt/notesSlides/notesSlide28.xml" ContentType="application/vnd.openxmlformats-officedocument.presentationml.notesSlide+xml"/>
  <Override PartName="/ppt/slideLayouts/slideLayout11.xml" ContentType="application/vnd.openxmlformats-officedocument.presentationml.slideLayout+xml"/>
  <Override PartName="/ppt/slides/slide62.xml" ContentType="application/vnd.openxmlformats-officedocument.presentationml.slide+xml"/>
  <Override PartName="/ppt/notesSlides/notesSlide37.xml" ContentType="application/vnd.openxmlformats-officedocument.presentationml.notesSlide+xml"/>
  <Override PartName="/docProps/app.xml" ContentType="application/vnd.openxmlformats-officedocument.extended-properties+xml"/>
  <Override PartName="/ppt/slides/slide39.xml" ContentType="application/vnd.openxmlformats-officedocument.presentationml.slide+xml"/>
  <Override PartName="/ppt/notesSlides/notesSlide47.xml" ContentType="application/vnd.openxmlformats-officedocument.presentationml.notesSlide+xml"/>
  <Override PartName="/ppt/slides/slide81.xml" ContentType="application/vnd.openxmlformats-officedocument.presentationml.slide+xml"/>
  <Override PartName="/ppt/slides/slide49.xml" ContentType="application/vnd.openxmlformats-officedocument.presentationml.slide+xml"/>
  <Override PartName="/ppt/notesSlides/notesSlide57.xml" ContentType="application/vnd.openxmlformats-officedocument.presentationml.notesSlide+xml"/>
  <Override PartName="/ppt/slides/slide58.xml" ContentType="application/vnd.openxmlformats-officedocument.presentationml.slide+xml"/>
  <Override PartName="/docProps/core.xml" ContentType="application/vnd.openxmlformats-package.core-properties+xml"/>
  <Override PartName="/ppt/slides/slide68.xml" ContentType="application/vnd.openxmlformats-officedocument.presentationml.slide+xml"/>
  <Override PartName="/ppt/theme/theme3.xml" ContentType="application/vnd.openxmlformats-officedocument.theme+xml"/>
  <Override PartName="/ppt/notesSlides/notesSlide4.xml" ContentType="application/vnd.openxmlformats-officedocument.presentationml.notesSlide+xml"/>
  <Override PartName="/ppt/slides/slide77.xml" ContentType="application/vnd.openxmlformats-officedocument.presentationml.slide+xml"/>
  <Override PartName="/ppt/slideLayouts/slideLayout1.xml" ContentType="application/vnd.openxmlformats-officedocument.presentationml.slideLayout+xml"/>
  <Override PartName="/ppt/notesSlides/notesSlide9.xml" ContentType="application/vnd.openxmlformats-officedocument.presentationml.notesSlide+xml"/>
  <Override PartName="/ppt/notesSlides/notesSlide13.xml" ContentType="application/vnd.openxmlformats-officedocument.presentationml.notesSlide+xml"/>
  <Override PartName="/ppt/slides/slide15.xml" ContentType="application/vnd.openxmlformats-officedocument.presentationml.slide+xml"/>
  <Override PartName="/ppt/notesSlides/notesSlide23.xml" ContentType="application/vnd.openxmlformats-officedocument.presentationml.notesSlide+xml"/>
  <Override PartName="/ppt/slides/slide25.xml" ContentType="application/vnd.openxmlformats-officedocument.presentationml.slide+xml"/>
  <Override PartName="/ppt/notesSlides/notesSlide33.xml" ContentType="application/vnd.openxmlformats-officedocument.presentationml.notesSlide+xml"/>
  <Override PartName="/ppt/slides/slide34.xml" ContentType="application/vnd.openxmlformats-officedocument.presentationml.slide+xml"/>
  <Override PartName="/ppt/slides/slide6.xml" ContentType="application/vnd.openxmlformats-officedocument.presentationml.slide+xml"/>
  <Override PartName="/ppt/notesSlides/notesSlide42.xml" ContentType="application/vnd.openxmlformats-officedocument.presentationml.notesSlide+xml"/>
  <Override PartName="/ppt/slideLayouts/slideLayout7.xml" ContentType="application/vnd.openxmlformats-officedocument.presentationml.slideLayout+xml"/>
  <Default Extension="png" ContentType="image/png"/>
  <Override PartName="/ppt/slides/slide44.xml" ContentType="application/vnd.openxmlformats-officedocument.presentationml.slide+xml"/>
  <Override PartName="/ppt/notesSlides/notesSlide19.xml" ContentType="application/vnd.openxmlformats-officedocument.presentationml.notesSlide+xml"/>
  <Override PartName="/ppt/notesSlides/notesSlide52.xml" ContentType="application/vnd.openxmlformats-officedocument.presentationml.notesSlide+xml"/>
  <Override PartName="/ppt/slides/slide53.xml" ContentType="application/vnd.openxmlformats-officedocument.presentationml.slide+xml"/>
  <Override PartName="/ppt/notesSlides/notesSlide61.xml" ContentType="application/vnd.openxmlformats-officedocument.presentationml.notesSlide+xml"/>
  <Override PartName="/ppt/notesSlides/notesSlide29.xml" ContentType="application/vnd.openxmlformats-officedocument.presentationml.notesSlide+xml"/>
  <Override PartName="/ppt/slideLayouts/slideLayout12.xml" ContentType="application/vnd.openxmlformats-officedocument.presentationml.slideLayout+xml"/>
  <Override PartName="/ppt/slides/slide63.xml" ContentType="application/vnd.openxmlformats-officedocument.presentationml.slide+xml"/>
  <Override PartName="/ppt/notesSlides/notesSlide38.xml" ContentType="application/vnd.openxmlformats-officedocument.presentationml.notesSlide+xml"/>
  <Override PartName="/ppt/slides/slide72.xml" ContentType="application/vnd.openxmlformats-officedocument.presentationml.slide+xml"/>
  <Override PartName="/ppt/notesSlides/notesSlide48.xml" ContentType="application/vnd.openxmlformats-officedocument.presentationml.notesSlide+xml"/>
  <Override PartName="/ppt/slides/slide82.xml" ContentType="application/vnd.openxmlformats-officedocument.presentationml.slide+xml"/>
  <Override PartName="/ppt/notesSlides/notesSlide58.xml" ContentType="application/vnd.openxmlformats-officedocument.presentationml.notesSlide+xml"/>
  <Override PartName="/ppt/slides/slide59.xml" ContentType="application/vnd.openxmlformats-officedocument.presentationml.slide+xml"/>
  <Override PartName="/ppt/slides/slide69.xml" ContentType="application/vnd.openxmlformats-officedocument.presentationml.slide+xml"/>
  <Override PartName="/ppt/notesSlides/notesSlide5.xml" ContentType="application/vnd.openxmlformats-officedocument.presentationml.notesSlide+xml"/>
  <Override PartName="/ppt/slides/slide78.xml" ContentType="application/vnd.openxmlformats-officedocument.presentationml.slide+xml"/>
  <Override PartName="/ppt/slides/slide10.xml" ContentType="application/vnd.openxmlformats-officedocument.presentationml.slide+xml"/>
  <Override PartName="/ppt/slides/slide20.xml" ContentType="application/vnd.openxmlformats-officedocument.presentationml.slide+xml"/>
  <Override PartName="/ppt/slides/slide1.xml" ContentType="application/vnd.openxmlformats-officedocument.presentationml.slide+xml"/>
  <Override PartName="/ppt/slideLayouts/slideLayout2.xml" ContentType="application/vnd.openxmlformats-officedocument.presentationml.slideLayout+xml"/>
  <Override PartName="/ppt/notesSlides/notesSlide14.xml" ContentType="application/vnd.openxmlformats-officedocument.presentationml.notesSlide+xml"/>
  <Override PartName="/ppt/slides/slide16.xml" ContentType="application/vnd.openxmlformats-officedocument.presentationml.slide+xml"/>
  <Override PartName="/ppt/notesSlides/notesSlide24.xml" ContentType="application/vnd.openxmlformats-officedocument.presentationml.notesSlide+xml"/>
  <Override PartName="/ppt/viewProps.xml" ContentType="application/vnd.openxmlformats-officedocument.presentationml.viewProps+xml"/>
  <Default Extension="rels" ContentType="application/vnd.openxmlformats-package.relationships+xml"/>
  <Override PartName="/ppt/slides/slide26.xml" ContentType="application/vnd.openxmlformats-officedocument.presentationml.slide+xml"/>
  <Default Extension="pict" ContentType="image/pict"/>
  <Override PartName="/ppt/notesSlides/notesSlide34.xml" ContentType="application/vnd.openxmlformats-officedocument.presentationml.notesSlide+xml"/>
  <Override PartName="/ppt/slides/slide35.xml" ContentType="application/vnd.openxmlformats-officedocument.presentationml.slide+xml"/>
  <Override PartName="/ppt/slides/slide7.xml" ContentType="application/vnd.openxmlformats-officedocument.presentationml.slide+xml"/>
  <Override PartName="/ppt/notesSlides/notesSlide43.xml" ContentType="application/vnd.openxmlformats-officedocument.presentationml.notesSlide+xml"/>
  <Override PartName="/ppt/slideLayouts/slideLayout8.xml" ContentType="application/vnd.openxmlformats-officedocument.presentationml.slideLayout+xml"/>
  <Override PartName="/ppt/slides/slide45.xml" ContentType="application/vnd.openxmlformats-officedocument.presentationml.slide+xml"/>
  <Override PartName="/ppt/notesSlides/notesSlide53.xml" ContentType="application/vnd.openxmlformats-officedocument.presentationml.notesSlide+xml"/>
  <Override PartName="/ppt/slides/slide54.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notesSlides/notesSlide39.xml" ContentType="application/vnd.openxmlformats-officedocument.presentationml.notesSlide+xml"/>
  <Override PartName="/ppt/slides/slide73.xml" ContentType="application/vnd.openxmlformats-officedocument.presentationml.slide+xml"/>
  <Override PartName="/ppt/presentation.xml" ContentType="application/vnd.openxmlformats-officedocument.presentationml.presentation.main+xml"/>
  <Override PartName="/ppt/notesSlides/notesSlide49.xml" ContentType="application/vnd.openxmlformats-officedocument.presentationml.notesSlide+xml"/>
  <Override PartName="/ppt/notesSlides/notesSlide59.xml" ContentType="application/vnd.openxmlformats-officedocument.presentationml.notesSlide+xml"/>
  <Override PartName="/ppt/notesSlides/notesSlide6.xml" ContentType="application/vnd.openxmlformats-officedocument.presentationml.notesSlide+xml"/>
  <Override PartName="/ppt/slides/slide79.xml" ContentType="application/vnd.openxmlformats-officedocument.presentationml.slide+xml"/>
  <Override PartName="/ppt/notesSlides/notesSlide10.xml" ContentType="application/vnd.openxmlformats-officedocument.presentationml.notesSlide+xml"/>
  <Override PartName="/ppt/slides/slide11.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slides/slide2.xml" ContentType="application/vnd.openxmlformats-officedocument.presentationml.slide+xml"/>
  <Override PartName="/ppt/slideLayouts/slideLayout3.xml" ContentType="application/vnd.openxmlformats-officedocument.presentationml.slideLayout+xml"/>
  <Override PartName="/ppt/slides/slide40.xml" ContentType="application/vnd.openxmlformats-officedocument.presentationml.slide+xml"/>
  <Override PartName="/ppt/notesSlides/notesSlide15.xml" ContentType="application/vnd.openxmlformats-officedocument.presentationml.notesSlide+xml"/>
  <Override PartName="/ppt/slides/slide17.xml" ContentType="application/vnd.openxmlformats-officedocument.presentationml.slide+xml"/>
  <Override PartName="/ppt/notesSlides/notesSlide25.xml" ContentType="application/vnd.openxmlformats-officedocument.presentationml.notesSlide+xml"/>
  <Override PartName="/ppt/slides/slide27.xml" ContentType="application/vnd.openxmlformats-officedocument.presentationml.slide+xml"/>
  <Override PartName="/ppt/notesSlides/notesSlide35.xml" ContentType="application/vnd.openxmlformats-officedocument.presentationml.notesSlide+xml"/>
  <Override PartName="/ppt/slides/slide36.xml" ContentType="application/vnd.openxmlformats-officedocument.presentationml.slide+xml"/>
  <Override PartName="/ppt/slides/slide8.xml" ContentType="application/vnd.openxmlformats-officedocument.presentationml.slide+xml"/>
  <Override PartName="/ppt/notesSlides/notesSlide44.xml" ContentType="application/vnd.openxmlformats-officedocument.presentationml.notesSlide+xml"/>
  <Override PartName="/ppt/slideLayouts/slideLayout9.xml" ContentType="application/vnd.openxmlformats-officedocument.presentationml.slideLayout+xml"/>
  <Override PartName="/ppt/slides/slide46.xml" ContentType="application/vnd.openxmlformats-officedocument.presentationml.slide+xml"/>
  <Override PartName="/ppt/notesSlides/notesSlide54.xml" ContentType="application/vnd.openxmlformats-officedocument.presentationml.notesSlide+xml"/>
  <Override PartName="/ppt/slides/slide55.xml" ContentType="application/vnd.openxmlformats-officedocument.presentationml.slide+xml"/>
  <Override PartName="/ppt/slides/slide65.xml" ContentType="application/vnd.openxmlformats-officedocument.presentationml.slide+xml"/>
  <Override PartName="/ppt/notesSlides/notesSlide1.xml" ContentType="application/vnd.openxmlformats-officedocument.presentationml.notesSlide+xml"/>
  <Override PartName="/ppt/slides/slide74.xml" ContentType="application/vnd.openxmlformats-officedocument.presentationml.slide+xml"/>
  <Override PartName="/ppt/notesSlides/notesSlide7.xml" ContentType="application/vnd.openxmlformats-officedocument.presentationml.notesSlide+xml"/>
  <Override PartName="/ppt/slides/slide12.xml" ContentType="application/vnd.openxmlformats-officedocument.presentationml.slide+xml"/>
  <Override PartName="/ppt/notesSlides/notesSlide20.xml" ContentType="application/vnd.openxmlformats-officedocument.presentationml.notesSlide+xml"/>
  <Override PartName="/ppt/slides/slide22.xml" ContentType="application/vnd.openxmlformats-officedocument.presentationml.slide+xml"/>
  <Override PartName="/ppt/notesSlides/notesSlide30.xml" ContentType="application/vnd.openxmlformats-officedocument.presentationml.notesSlide+xml"/>
  <Override PartName="/ppt/slides/slide31.xml" ContentType="application/vnd.openxmlformats-officedocument.presentationml.slide+xml"/>
  <Override PartName="/ppt/slides/slide3.xml" ContentType="application/vnd.openxmlformats-officedocument.presentationml.slide+xml"/>
  <Override PartName="/ppt/slideLayouts/slideLayout4.xml" ContentType="application/vnd.openxmlformats-officedocument.presentationml.slideLayout+xml"/>
  <Override PartName="/ppt/slideMasters/slideMaster1.xml" ContentType="application/vnd.openxmlformats-officedocument.presentationml.slideMaster+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p:sldMasterIdLst>
    <p:sldMasterId id="2147483648" r:id="rId1"/>
    <p:sldMasterId id="2147483660" r:id="rId2"/>
  </p:sldMasterIdLst>
  <p:notesMasterIdLst>
    <p:notesMasterId r:id="rId85"/>
  </p:notesMasterIdLst>
  <p:sldIdLst>
    <p:sldId id="256" r:id="rId3"/>
    <p:sldId id="489" r:id="rId4"/>
    <p:sldId id="401" r:id="rId5"/>
    <p:sldId id="354" r:id="rId6"/>
    <p:sldId id="359" r:id="rId7"/>
    <p:sldId id="395" r:id="rId8"/>
    <p:sldId id="396" r:id="rId9"/>
    <p:sldId id="406" r:id="rId10"/>
    <p:sldId id="407" r:id="rId11"/>
    <p:sldId id="505" r:id="rId12"/>
    <p:sldId id="372" r:id="rId13"/>
    <p:sldId id="408" r:id="rId14"/>
    <p:sldId id="377" r:id="rId15"/>
    <p:sldId id="411" r:id="rId16"/>
    <p:sldId id="376" r:id="rId17"/>
    <p:sldId id="374" r:id="rId18"/>
    <p:sldId id="414" r:id="rId19"/>
    <p:sldId id="415" r:id="rId20"/>
    <p:sldId id="417" r:id="rId21"/>
    <p:sldId id="373" r:id="rId22"/>
    <p:sldId id="427" r:id="rId23"/>
    <p:sldId id="379" r:id="rId24"/>
    <p:sldId id="424" r:id="rId25"/>
    <p:sldId id="380" r:id="rId26"/>
    <p:sldId id="381" r:id="rId27"/>
    <p:sldId id="382" r:id="rId28"/>
    <p:sldId id="383" r:id="rId29"/>
    <p:sldId id="384" r:id="rId30"/>
    <p:sldId id="510" r:id="rId31"/>
    <p:sldId id="385" r:id="rId32"/>
    <p:sldId id="496" r:id="rId33"/>
    <p:sldId id="506" r:id="rId34"/>
    <p:sldId id="435" r:id="rId35"/>
    <p:sldId id="436" r:id="rId36"/>
    <p:sldId id="437" r:id="rId37"/>
    <p:sldId id="438" r:id="rId38"/>
    <p:sldId id="439" r:id="rId39"/>
    <p:sldId id="440" r:id="rId40"/>
    <p:sldId id="441" r:id="rId41"/>
    <p:sldId id="442" r:id="rId42"/>
    <p:sldId id="443" r:id="rId43"/>
    <p:sldId id="444" r:id="rId44"/>
    <p:sldId id="445" r:id="rId45"/>
    <p:sldId id="446" r:id="rId46"/>
    <p:sldId id="447" r:id="rId47"/>
    <p:sldId id="448" r:id="rId48"/>
    <p:sldId id="449" r:id="rId49"/>
    <p:sldId id="450" r:id="rId50"/>
    <p:sldId id="451" r:id="rId51"/>
    <p:sldId id="452" r:id="rId52"/>
    <p:sldId id="453" r:id="rId53"/>
    <p:sldId id="454" r:id="rId54"/>
    <p:sldId id="507" r:id="rId55"/>
    <p:sldId id="457" r:id="rId56"/>
    <p:sldId id="458" r:id="rId57"/>
    <p:sldId id="459" r:id="rId58"/>
    <p:sldId id="460" r:id="rId59"/>
    <p:sldId id="461" r:id="rId60"/>
    <p:sldId id="462" r:id="rId61"/>
    <p:sldId id="463" r:id="rId62"/>
    <p:sldId id="464" r:id="rId63"/>
    <p:sldId id="466" r:id="rId64"/>
    <p:sldId id="467" r:id="rId65"/>
    <p:sldId id="468" r:id="rId66"/>
    <p:sldId id="469" r:id="rId67"/>
    <p:sldId id="470" r:id="rId68"/>
    <p:sldId id="509" r:id="rId69"/>
    <p:sldId id="472" r:id="rId70"/>
    <p:sldId id="514" r:id="rId71"/>
    <p:sldId id="511" r:id="rId72"/>
    <p:sldId id="512" r:id="rId73"/>
    <p:sldId id="513" r:id="rId74"/>
    <p:sldId id="473" r:id="rId75"/>
    <p:sldId id="475" r:id="rId76"/>
    <p:sldId id="486" r:id="rId77"/>
    <p:sldId id="515" r:id="rId78"/>
    <p:sldId id="516" r:id="rId79"/>
    <p:sldId id="487" r:id="rId80"/>
    <p:sldId id="517" r:id="rId81"/>
    <p:sldId id="498" r:id="rId82"/>
    <p:sldId id="479" r:id="rId83"/>
    <p:sldId id="518" r:id="rId8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lrMru>
    <a:srgbClr val="2D92D1"/>
    <a:srgbClr val="FFFFFF"/>
    <a:srgbClr val="8FC759"/>
    <a:srgbClr val="EF5836"/>
    <a:srgbClr val="1077B7"/>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vertBarState="maximized">
    <p:restoredLeft sz="18423" autoAdjust="0"/>
    <p:restoredTop sz="80409" autoAdjust="0"/>
  </p:normalViewPr>
  <p:slideViewPr>
    <p:cSldViewPr>
      <p:cViewPr varScale="1">
        <p:scale>
          <a:sx n="79" d="100"/>
          <a:sy n="79" d="100"/>
        </p:scale>
        <p:origin x="-1016" y="-104"/>
      </p:cViewPr>
      <p:guideLst>
        <p:guide orient="horz" pos="2160"/>
        <p:guide pos="2880"/>
      </p:guideLst>
    </p:cSldViewPr>
  </p:slideViewPr>
  <p:notesTextViewPr>
    <p:cViewPr>
      <p:scale>
        <a:sx n="100" d="100"/>
        <a:sy n="100" d="100"/>
      </p:scale>
      <p:origin x="0" y="0"/>
    </p:cViewPr>
  </p:notesTextViewPr>
  <p:sorterViewPr>
    <p:cViewPr>
      <p:scale>
        <a:sx n="150" d="100"/>
        <a:sy n="150" d="100"/>
      </p:scale>
      <p:origin x="0" y="0"/>
    </p:cViewPr>
  </p:sorterViewPr>
  <p:gridSpacing cx="73736200" cy="7373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50" Type="http://schemas.openxmlformats.org/officeDocument/2006/relationships/slide" Target="slides/slide48.xml"/><Relationship Id="rId51" Type="http://schemas.openxmlformats.org/officeDocument/2006/relationships/slide" Target="slides/slide49.xml"/><Relationship Id="rId52" Type="http://schemas.openxmlformats.org/officeDocument/2006/relationships/slide" Target="slides/slide50.xml"/><Relationship Id="rId53" Type="http://schemas.openxmlformats.org/officeDocument/2006/relationships/slide" Target="slides/slide51.xml"/><Relationship Id="rId54" Type="http://schemas.openxmlformats.org/officeDocument/2006/relationships/slide" Target="slides/slide52.xml"/><Relationship Id="rId55" Type="http://schemas.openxmlformats.org/officeDocument/2006/relationships/slide" Target="slides/slide53.xml"/><Relationship Id="rId56" Type="http://schemas.openxmlformats.org/officeDocument/2006/relationships/slide" Target="slides/slide54.xml"/><Relationship Id="rId57" Type="http://schemas.openxmlformats.org/officeDocument/2006/relationships/slide" Target="slides/slide55.xml"/><Relationship Id="rId58" Type="http://schemas.openxmlformats.org/officeDocument/2006/relationships/slide" Target="slides/slide56.xml"/><Relationship Id="rId59" Type="http://schemas.openxmlformats.org/officeDocument/2006/relationships/slide" Target="slides/slide57.xml"/><Relationship Id="rId70" Type="http://schemas.openxmlformats.org/officeDocument/2006/relationships/slide" Target="slides/slide68.xml"/><Relationship Id="rId71" Type="http://schemas.openxmlformats.org/officeDocument/2006/relationships/slide" Target="slides/slide69.xml"/><Relationship Id="rId72" Type="http://schemas.openxmlformats.org/officeDocument/2006/relationships/slide" Target="slides/slide70.xml"/><Relationship Id="rId73" Type="http://schemas.openxmlformats.org/officeDocument/2006/relationships/slide" Target="slides/slide71.xml"/><Relationship Id="rId74" Type="http://schemas.openxmlformats.org/officeDocument/2006/relationships/slide" Target="slides/slide72.xml"/><Relationship Id="rId75" Type="http://schemas.openxmlformats.org/officeDocument/2006/relationships/slide" Target="slides/slide73.xml"/><Relationship Id="rId76" Type="http://schemas.openxmlformats.org/officeDocument/2006/relationships/slide" Target="slides/slide74.xml"/><Relationship Id="rId77" Type="http://schemas.openxmlformats.org/officeDocument/2006/relationships/slide" Target="slides/slide75.xml"/><Relationship Id="rId78" Type="http://schemas.openxmlformats.org/officeDocument/2006/relationships/slide" Target="slides/slide76.xml"/><Relationship Id="rId79" Type="http://schemas.openxmlformats.org/officeDocument/2006/relationships/slide" Target="slides/slide77.xml"/><Relationship Id="rId90" Type="http://schemas.openxmlformats.org/officeDocument/2006/relationships/tableStyles" Target="tableStyles.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slide" Target="slides/slide46.xml"/><Relationship Id="rId49" Type="http://schemas.openxmlformats.org/officeDocument/2006/relationships/slide" Target="slides/slide47.xml"/><Relationship Id="rId60" Type="http://schemas.openxmlformats.org/officeDocument/2006/relationships/slide" Target="slides/slide58.xml"/><Relationship Id="rId61" Type="http://schemas.openxmlformats.org/officeDocument/2006/relationships/slide" Target="slides/slide59.xml"/><Relationship Id="rId62" Type="http://schemas.openxmlformats.org/officeDocument/2006/relationships/slide" Target="slides/slide60.xml"/><Relationship Id="rId63" Type="http://schemas.openxmlformats.org/officeDocument/2006/relationships/slide" Target="slides/slide61.xml"/><Relationship Id="rId64" Type="http://schemas.openxmlformats.org/officeDocument/2006/relationships/slide" Target="slides/slide62.xml"/><Relationship Id="rId65" Type="http://schemas.openxmlformats.org/officeDocument/2006/relationships/slide" Target="slides/slide63.xml"/><Relationship Id="rId66" Type="http://schemas.openxmlformats.org/officeDocument/2006/relationships/slide" Target="slides/slide64.xml"/><Relationship Id="rId67" Type="http://schemas.openxmlformats.org/officeDocument/2006/relationships/slide" Target="slides/slide65.xml"/><Relationship Id="rId68" Type="http://schemas.openxmlformats.org/officeDocument/2006/relationships/slide" Target="slides/slide66.xml"/><Relationship Id="rId69" Type="http://schemas.openxmlformats.org/officeDocument/2006/relationships/slide" Target="slides/slide67.xml"/><Relationship Id="rId80" Type="http://schemas.openxmlformats.org/officeDocument/2006/relationships/slide" Target="slides/slide78.xml"/><Relationship Id="rId81" Type="http://schemas.openxmlformats.org/officeDocument/2006/relationships/slide" Target="slides/slide79.xml"/><Relationship Id="rId82" Type="http://schemas.openxmlformats.org/officeDocument/2006/relationships/slide" Target="slides/slide80.xml"/><Relationship Id="rId83" Type="http://schemas.openxmlformats.org/officeDocument/2006/relationships/slide" Target="slides/slide81.xml"/><Relationship Id="rId84" Type="http://schemas.openxmlformats.org/officeDocument/2006/relationships/slide" Target="slides/slide82.xml"/><Relationship Id="rId85" Type="http://schemas.openxmlformats.org/officeDocument/2006/relationships/notesMaster" Target="notesMasters/notesMaster1.xml"/><Relationship Id="rId86" Type="http://schemas.openxmlformats.org/officeDocument/2006/relationships/printerSettings" Target="printerSettings/printerSettings1.bin"/><Relationship Id="rId87" Type="http://schemas.openxmlformats.org/officeDocument/2006/relationships/presProps" Target="presProps.xml"/><Relationship Id="rId88" Type="http://schemas.openxmlformats.org/officeDocument/2006/relationships/viewProps" Target="viewProps.xml"/><Relationship Id="rId89"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5.pict"/><Relationship Id="rId2" Type="http://schemas.openxmlformats.org/officeDocument/2006/relationships/image" Target="../media/image56.pict"/></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6F9E399-56F2-DE40-99CB-E134549B00AA}" type="datetimeFigureOut">
              <a:rPr lang="en-US" smtClean="0"/>
              <a:pPr/>
              <a:t>7/22/13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4E910F4-283F-0942-9C1C-48E9CE74103C}"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smtClean="0"/>
              <a:t>This slide set is for</a:t>
            </a:r>
            <a:r>
              <a:rPr lang="en-US" baseline="0" dirty="0" smtClean="0"/>
              <a:t> the exclusive use of pharmacists who have completed the More Than Meds program training. This training is offered by the project team and by those who have been trained directly by the project team (i.e., the trained trainers). For more information, contact </a:t>
            </a:r>
            <a:r>
              <a:rPr lang="en-US" baseline="0" dirty="0" err="1" smtClean="0"/>
              <a:t>david.gardner@dal.ca</a:t>
            </a:r>
            <a:r>
              <a:rPr lang="en-US" baseline="0" dirty="0" smtClean="0"/>
              <a:t>.    © Andrea Murphy and David Gardner, All rights reserved.</a:t>
            </a:r>
          </a:p>
          <a:p>
            <a:endParaRPr lang="en-US" baseline="0" dirty="0" smtClean="0"/>
          </a:p>
        </p:txBody>
      </p:sp>
      <p:sp>
        <p:nvSpPr>
          <p:cNvPr id="4" name="Slide Number Placeholder 3"/>
          <p:cNvSpPr>
            <a:spLocks noGrp="1"/>
          </p:cNvSpPr>
          <p:nvPr>
            <p:ph type="sldNum" sz="quarter" idx="10"/>
          </p:nvPr>
        </p:nvSpPr>
        <p:spPr/>
        <p:txBody>
          <a:bodyPr/>
          <a:lstStyle/>
          <a:p>
            <a:fld id="{D4E910F4-283F-0942-9C1C-48E9CE74103C}"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next section just reminds us</a:t>
            </a:r>
            <a:r>
              <a:rPr lang="en-US" baseline="0" dirty="0" smtClean="0"/>
              <a:t> of what some of our entry to practice competencies and similarly, our models standards of practice for Canadian Pharmacists. </a:t>
            </a:r>
          </a:p>
          <a:p>
            <a:r>
              <a:rPr lang="en-US" baseline="0" dirty="0" smtClean="0"/>
              <a:t>For more information visit: http://napra.ca/Content_Files/Files/Model_Standards_of_Prac_for_Cdn_Pharm_March09_Final_b.pdf</a:t>
            </a:r>
          </a:p>
          <a:p>
            <a:r>
              <a:rPr lang="en-US" baseline="0" dirty="0" smtClean="0"/>
              <a:t> </a:t>
            </a:r>
            <a:endParaRPr lang="en-US" dirty="0"/>
          </a:p>
        </p:txBody>
      </p:sp>
      <p:sp>
        <p:nvSpPr>
          <p:cNvPr id="4" name="Slide Number Placeholder 3"/>
          <p:cNvSpPr>
            <a:spLocks noGrp="1"/>
          </p:cNvSpPr>
          <p:nvPr>
            <p:ph type="sldNum" sz="quarter" idx="10"/>
          </p:nvPr>
        </p:nvSpPr>
        <p:spPr/>
        <p:txBody>
          <a:bodyPr/>
          <a:lstStyle/>
          <a:p>
            <a:fld id="{D4E910F4-283F-0942-9C1C-48E9CE74103C}" type="slidenum">
              <a:rPr lang="en-US" smtClean="0"/>
              <a:pPr/>
              <a:t>12</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Here are some of the competencies in their categories. </a:t>
            </a:r>
            <a:endParaRPr lang="en-US" dirty="0"/>
          </a:p>
        </p:txBody>
      </p:sp>
      <p:sp>
        <p:nvSpPr>
          <p:cNvPr id="4" name="Slide Number Placeholder 3"/>
          <p:cNvSpPr>
            <a:spLocks noGrp="1"/>
          </p:cNvSpPr>
          <p:nvPr>
            <p:ph type="sldNum" sz="quarter" idx="10"/>
          </p:nvPr>
        </p:nvSpPr>
        <p:spPr/>
        <p:txBody>
          <a:bodyPr/>
          <a:lstStyle/>
          <a:p>
            <a:fld id="{D4E910F4-283F-0942-9C1C-48E9CE74103C}" type="slidenum">
              <a:rPr lang="en-US" smtClean="0"/>
              <a:pPr/>
              <a:t>13</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Australia</a:t>
            </a:r>
            <a:r>
              <a:rPr lang="en-US" baseline="0" dirty="0" smtClean="0"/>
              <a:t> is a country with research in this area and that has moved towards characterizing and defining mental health care competencies for pharmacists. The next four slides show this.  </a:t>
            </a:r>
            <a:endParaRPr lang="en-US" dirty="0"/>
          </a:p>
        </p:txBody>
      </p:sp>
      <p:sp>
        <p:nvSpPr>
          <p:cNvPr id="4" name="Slide Number Placeholder 3"/>
          <p:cNvSpPr>
            <a:spLocks noGrp="1"/>
          </p:cNvSpPr>
          <p:nvPr>
            <p:ph type="sldNum" sz="quarter" idx="10"/>
          </p:nvPr>
        </p:nvSpPr>
        <p:spPr/>
        <p:txBody>
          <a:bodyPr/>
          <a:lstStyle/>
          <a:p>
            <a:fld id="{D4E910F4-283F-0942-9C1C-48E9CE74103C}" type="slidenum">
              <a:rPr lang="en-US" smtClean="0"/>
              <a:pPr/>
              <a:t>14</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4E910F4-283F-0942-9C1C-48E9CE74103C}" type="slidenum">
              <a:rPr lang="en-US" smtClean="0"/>
              <a:pPr/>
              <a:t>16</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4E910F4-283F-0942-9C1C-48E9CE74103C}" type="slidenum">
              <a:rPr lang="en-US" smtClean="0"/>
              <a:pPr/>
              <a:t>17</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4E910F4-283F-0942-9C1C-48E9CE74103C}" type="slidenum">
              <a:rPr lang="en-US" smtClean="0"/>
              <a:pPr/>
              <a:t>18</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 spoke with NSCP to see if educational outreach was part</a:t>
            </a:r>
            <a:r>
              <a:rPr lang="en-US" baseline="0" dirty="0" smtClean="0"/>
              <a:t> of our scope and it is. </a:t>
            </a:r>
            <a:endParaRPr lang="en-US" dirty="0"/>
          </a:p>
        </p:txBody>
      </p:sp>
      <p:sp>
        <p:nvSpPr>
          <p:cNvPr id="4" name="Slide Number Placeholder 3"/>
          <p:cNvSpPr>
            <a:spLocks noGrp="1"/>
          </p:cNvSpPr>
          <p:nvPr>
            <p:ph type="sldNum" sz="quarter" idx="10"/>
          </p:nvPr>
        </p:nvSpPr>
        <p:spPr/>
        <p:txBody>
          <a:bodyPr/>
          <a:lstStyle/>
          <a:p>
            <a:fld id="{D4E910F4-283F-0942-9C1C-48E9CE74103C}" type="slidenum">
              <a:rPr lang="en-US" smtClean="0"/>
              <a:pPr/>
              <a:t>19</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a:t>
            </a:r>
            <a:r>
              <a:rPr lang="en-US" baseline="0" dirty="0" smtClean="0"/>
              <a:t> program is not only good for our patients but an excellent opportunity to show others that we are moving our practice forward. </a:t>
            </a:r>
            <a:endParaRPr lang="en-US" dirty="0"/>
          </a:p>
        </p:txBody>
      </p:sp>
      <p:sp>
        <p:nvSpPr>
          <p:cNvPr id="4" name="Slide Number Placeholder 3"/>
          <p:cNvSpPr>
            <a:spLocks noGrp="1"/>
          </p:cNvSpPr>
          <p:nvPr>
            <p:ph type="sldNum" sz="quarter" idx="10"/>
          </p:nvPr>
        </p:nvSpPr>
        <p:spPr/>
        <p:txBody>
          <a:bodyPr/>
          <a:lstStyle/>
          <a:p>
            <a:fld id="{D4E910F4-283F-0942-9C1C-48E9CE74103C}" type="slidenum">
              <a:rPr lang="en-US" smtClean="0"/>
              <a:pPr/>
              <a:t>20</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Encourage your pharmacist trainees and others in attendance</a:t>
            </a:r>
            <a:r>
              <a:rPr lang="en-US" baseline="0" dirty="0" smtClean="0"/>
              <a:t> to speak openly about their experiences and concerns. Many will reflect on the barriers to “ideal patient care”. It is good to get these sentiments in the open and identify ways to improve our status quo without feeling we need to achieve an ideal. </a:t>
            </a:r>
            <a:endParaRPr lang="en-US" dirty="0" smtClean="0"/>
          </a:p>
          <a:p>
            <a:r>
              <a:rPr lang="en-US" dirty="0" smtClean="0"/>
              <a:t>This </a:t>
            </a:r>
            <a:r>
              <a:rPr lang="en-US" dirty="0" smtClean="0"/>
              <a:t>slide is an opportunity</a:t>
            </a:r>
            <a:r>
              <a:rPr lang="en-US" baseline="0" dirty="0" smtClean="0"/>
              <a:t> to discuss with your trainee about some of the challenges and opportunities you have in your practice. These will be evident for people and sometimes brainstorming about ideas and issues can help people.</a:t>
            </a:r>
            <a:r>
              <a:rPr lang="en-US" baseline="0" dirty="0" smtClean="0"/>
              <a:t> </a:t>
            </a:r>
          </a:p>
          <a:p>
            <a:endParaRPr lang="en-US" dirty="0"/>
          </a:p>
        </p:txBody>
      </p:sp>
      <p:sp>
        <p:nvSpPr>
          <p:cNvPr id="4" name="Slide Number Placeholder 3"/>
          <p:cNvSpPr>
            <a:spLocks noGrp="1"/>
          </p:cNvSpPr>
          <p:nvPr>
            <p:ph type="sldNum" sz="quarter" idx="10"/>
          </p:nvPr>
        </p:nvSpPr>
        <p:spPr/>
        <p:txBody>
          <a:bodyPr/>
          <a:lstStyle/>
          <a:p>
            <a:fld id="{D4E910F4-283F-0942-9C1C-48E9CE74103C}" type="slidenum">
              <a:rPr lang="en-US" smtClean="0"/>
              <a:pPr/>
              <a:t>21</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7330" name="Slide Image Placeholder 1"/>
          <p:cNvSpPr>
            <a:spLocks noGrp="1" noRot="1" noChangeAspect="1"/>
          </p:cNvSpPr>
          <p:nvPr>
            <p:ph type="sldImg"/>
          </p:nvPr>
        </p:nvSpPr>
        <p:spPr>
          <a:ln/>
        </p:spPr>
      </p:sp>
      <p:sp>
        <p:nvSpPr>
          <p:cNvPr id="227331" name="Notes Placeholder 2"/>
          <p:cNvSpPr>
            <a:spLocks noGrp="1"/>
          </p:cNvSpPr>
          <p:nvPr>
            <p:ph type="body" idx="1"/>
          </p:nvPr>
        </p:nvSpPr>
        <p:spPr>
          <a:noFill/>
          <a:ln w="9525"/>
        </p:spPr>
        <p:txBody>
          <a:bodyPr/>
          <a:lstStyle/>
          <a:p>
            <a:r>
              <a:rPr lang="en-US" dirty="0" smtClean="0">
                <a:latin typeface="Times New Roman" pitchFamily="-65" charset="0"/>
                <a:ea typeface="ＭＳ Ｐゴシック" pitchFamily="-65" charset="-128"/>
                <a:cs typeface="ＭＳ Ｐゴシック" pitchFamily="-65" charset="-128"/>
              </a:rPr>
              <a:t>Pharmacist do many to all of these things daily. Let’s continue to bolster</a:t>
            </a:r>
            <a:r>
              <a:rPr lang="en-US" baseline="0" dirty="0" smtClean="0">
                <a:latin typeface="Times New Roman" pitchFamily="-65" charset="0"/>
                <a:ea typeface="ＭＳ Ｐゴシック" pitchFamily="-65" charset="-128"/>
                <a:cs typeface="ＭＳ Ｐゴシック" pitchFamily="-65" charset="-128"/>
              </a:rPr>
              <a:t> our efforts in asking about some small things about mental health that can make a big difference.</a:t>
            </a:r>
            <a:r>
              <a:rPr lang="en-US" baseline="0" dirty="0" smtClean="0">
                <a:latin typeface="Times New Roman" pitchFamily="-65" charset="0"/>
                <a:ea typeface="ＭＳ Ｐゴシック" pitchFamily="-65" charset="-128"/>
                <a:cs typeface="ＭＳ Ｐゴシック" pitchFamily="-65" charset="-128"/>
              </a:rPr>
              <a:t> </a:t>
            </a:r>
          </a:p>
          <a:p>
            <a:r>
              <a:rPr lang="en-US" baseline="0" dirty="0" smtClean="0">
                <a:latin typeface="Times New Roman" pitchFamily="-65" charset="0"/>
                <a:ea typeface="ＭＳ Ｐゴシック" pitchFamily="-65" charset="-128"/>
                <a:cs typeface="ＭＳ Ｐゴシック" pitchFamily="-65" charset="-128"/>
              </a:rPr>
              <a:t>Often it is most helpful to speak with Mike and people like Mike about their physical health. Showing your genuine interest in Mike’s health overall and his interests promotes a strong pharmacist-patient relationship. Mental health issues can often be identified by starting with the question “How’s your sleep been of late?” This can be asked early or in follow-up discussions. </a:t>
            </a:r>
            <a:endParaRPr lang="en-US" dirty="0">
              <a:latin typeface="Times New Roman" pitchFamily="-65" charset="0"/>
              <a:ea typeface="ＭＳ Ｐゴシック" pitchFamily="-65" charset="-128"/>
              <a:cs typeface="ＭＳ Ｐゴシック" pitchFamily="-65"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endParaRPr lang="en-US" dirty="0"/>
          </a:p>
        </p:txBody>
      </p:sp>
      <p:sp>
        <p:nvSpPr>
          <p:cNvPr id="4" name="Slide Number Placeholder 3"/>
          <p:cNvSpPr>
            <a:spLocks noGrp="1"/>
          </p:cNvSpPr>
          <p:nvPr>
            <p:ph type="sldNum" sz="quarter" idx="10"/>
          </p:nvPr>
        </p:nvSpPr>
        <p:spPr/>
        <p:txBody>
          <a:bodyPr/>
          <a:lstStyle/>
          <a:p>
            <a:fld id="{D4E910F4-283F-0942-9C1C-48E9CE74103C}" type="slidenum">
              <a:rPr lang="en-US" smtClean="0"/>
              <a:pPr/>
              <a:t>3</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Purpose of this example:</a:t>
            </a:r>
            <a:r>
              <a:rPr lang="en-US" baseline="0" dirty="0" smtClean="0"/>
              <a:t>  to show pharmacist learners (and our patients) that we can help in ways other than giving medications. Often the pharmacist’s role is to help stop unnecessary or potentially harmful medications. Suggesting an effective alternative is important. </a:t>
            </a:r>
            <a:endParaRPr lang="en-US" dirty="0"/>
          </a:p>
        </p:txBody>
      </p:sp>
      <p:sp>
        <p:nvSpPr>
          <p:cNvPr id="4" name="Slide Number Placeholder 3"/>
          <p:cNvSpPr>
            <a:spLocks noGrp="1"/>
          </p:cNvSpPr>
          <p:nvPr>
            <p:ph type="sldNum" sz="quarter" idx="10"/>
          </p:nvPr>
        </p:nvSpPr>
        <p:spPr/>
        <p:txBody>
          <a:bodyPr/>
          <a:lstStyle/>
          <a:p>
            <a:fld id="{31D41524-3C89-D847-998C-EDA7520307A8}" type="slidenum">
              <a:rPr lang="en-US" smtClean="0"/>
              <a:pPr/>
              <a:t>24</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Purpose of this example:</a:t>
            </a:r>
            <a:r>
              <a:rPr lang="en-US" baseline="0" dirty="0" smtClean="0"/>
              <a:t> some interventions led by pharmacists are simple, evidence-based, safe, inexpensive, and easy to follow. With appropriate follow-up, pharmacists can determine the impact and the need for other suggestions. </a:t>
            </a:r>
            <a:endParaRPr lang="en-US" dirty="0"/>
          </a:p>
        </p:txBody>
      </p:sp>
      <p:sp>
        <p:nvSpPr>
          <p:cNvPr id="4" name="Slide Number Placeholder 3"/>
          <p:cNvSpPr>
            <a:spLocks noGrp="1"/>
          </p:cNvSpPr>
          <p:nvPr>
            <p:ph type="sldNum" sz="quarter" idx="10"/>
          </p:nvPr>
        </p:nvSpPr>
        <p:spPr/>
        <p:txBody>
          <a:bodyPr/>
          <a:lstStyle/>
          <a:p>
            <a:fld id="{31D41524-3C89-D847-998C-EDA7520307A8}" type="slidenum">
              <a:rPr lang="en-US" smtClean="0"/>
              <a:pPr/>
              <a:t>25</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Purpose of this example:</a:t>
            </a:r>
            <a:r>
              <a:rPr lang="en-US" baseline="0" dirty="0" smtClean="0"/>
              <a:t> </a:t>
            </a:r>
            <a:endParaRPr lang="en-US" dirty="0" smtClean="0"/>
          </a:p>
          <a:p>
            <a:r>
              <a:rPr lang="en-US" dirty="0" smtClean="0"/>
              <a:t>Side effects can be missed or dismissed by the physician and can weigh</a:t>
            </a:r>
            <a:r>
              <a:rPr lang="en-US" baseline="0" dirty="0" smtClean="0"/>
              <a:t> heavily on a patient’s quality of life and decision to continue with treatment. Pharmacists have the knowledge to help but need to have a relationship with the patient and physician that promote these types of clinical activities. </a:t>
            </a:r>
            <a:endParaRPr lang="en-US" dirty="0"/>
          </a:p>
        </p:txBody>
      </p:sp>
      <p:sp>
        <p:nvSpPr>
          <p:cNvPr id="4" name="Slide Number Placeholder 3"/>
          <p:cNvSpPr>
            <a:spLocks noGrp="1"/>
          </p:cNvSpPr>
          <p:nvPr>
            <p:ph type="sldNum" sz="quarter" idx="10"/>
          </p:nvPr>
        </p:nvSpPr>
        <p:spPr/>
        <p:txBody>
          <a:bodyPr/>
          <a:lstStyle/>
          <a:p>
            <a:fld id="{31D41524-3C89-D847-998C-EDA7520307A8}" type="slidenum">
              <a:rPr lang="en-US" smtClean="0"/>
              <a:pPr/>
              <a:t>26</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Purpose of this example:</a:t>
            </a:r>
            <a:r>
              <a:rPr lang="en-US" baseline="0" dirty="0" smtClean="0"/>
              <a:t> </a:t>
            </a:r>
            <a:endParaRPr lang="en-US" dirty="0" smtClean="0"/>
          </a:p>
          <a:p>
            <a:r>
              <a:rPr lang="en-US" dirty="0" smtClean="0"/>
              <a:t>Pharmacists work with people in despair.</a:t>
            </a:r>
            <a:r>
              <a:rPr lang="en-US" baseline="0" dirty="0" smtClean="0"/>
              <a:t> This is not an uncommon experience for community pharmacists. Pharmacists need to know what to do. Being able to support a patient’s access to mental health services, even if just helping them make a phone call, can be critical to a person’s safety and wellness. </a:t>
            </a:r>
            <a:endParaRPr lang="en-US" dirty="0"/>
          </a:p>
        </p:txBody>
      </p:sp>
      <p:sp>
        <p:nvSpPr>
          <p:cNvPr id="4" name="Slide Number Placeholder 3"/>
          <p:cNvSpPr>
            <a:spLocks noGrp="1"/>
          </p:cNvSpPr>
          <p:nvPr>
            <p:ph type="sldNum" sz="quarter" idx="10"/>
          </p:nvPr>
        </p:nvSpPr>
        <p:spPr/>
        <p:txBody>
          <a:bodyPr/>
          <a:lstStyle/>
          <a:p>
            <a:fld id="{31D41524-3C89-D847-998C-EDA7520307A8}" type="slidenum">
              <a:rPr lang="en-US" smtClean="0"/>
              <a:pPr/>
              <a:t>27</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Purpose of this example:</a:t>
            </a:r>
            <a:r>
              <a:rPr lang="en-US" baseline="0" dirty="0" smtClean="0"/>
              <a:t> </a:t>
            </a:r>
          </a:p>
          <a:p>
            <a:r>
              <a:rPr lang="en-US" baseline="0" dirty="0" smtClean="0"/>
              <a:t>As elucidated in the next slide, pharmacists can play a pivotal role in the physical health of people with mental illness. </a:t>
            </a:r>
          </a:p>
          <a:p>
            <a:endParaRPr lang="en-US" dirty="0"/>
          </a:p>
        </p:txBody>
      </p:sp>
      <p:sp>
        <p:nvSpPr>
          <p:cNvPr id="4" name="Slide Number Placeholder 3"/>
          <p:cNvSpPr>
            <a:spLocks noGrp="1"/>
          </p:cNvSpPr>
          <p:nvPr>
            <p:ph type="sldNum" sz="quarter" idx="10"/>
          </p:nvPr>
        </p:nvSpPr>
        <p:spPr/>
        <p:txBody>
          <a:bodyPr/>
          <a:lstStyle/>
          <a:p>
            <a:fld id="{31D41524-3C89-D847-998C-EDA7520307A8}" type="slidenum">
              <a:rPr lang="en-US" smtClean="0"/>
              <a:pPr/>
              <a:t>28</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Research demonstrates that severe mental illness (schizophrenia, bipolar disorder, major depression) are all associated with increased</a:t>
            </a:r>
            <a:r>
              <a:rPr lang="en-US" baseline="0" dirty="0" smtClean="0"/>
              <a:t> rates of medical illness (CVD, diabetes, others) and increased rates of CV mortality. It also shows that these same patients tend to receive lower quality care overall and adherence can be poor. Pharmacists have a role to play with each of these issues.  </a:t>
            </a:r>
            <a:endParaRPr lang="en-US" dirty="0"/>
          </a:p>
        </p:txBody>
      </p:sp>
      <p:sp>
        <p:nvSpPr>
          <p:cNvPr id="4" name="Slide Number Placeholder 3"/>
          <p:cNvSpPr>
            <a:spLocks noGrp="1"/>
          </p:cNvSpPr>
          <p:nvPr>
            <p:ph type="sldNum" sz="quarter" idx="10"/>
          </p:nvPr>
        </p:nvSpPr>
        <p:spPr/>
        <p:txBody>
          <a:bodyPr/>
          <a:lstStyle/>
          <a:p>
            <a:fld id="{31D41524-3C89-D847-998C-EDA7520307A8}" type="slidenum">
              <a:rPr lang="en-US" smtClean="0"/>
              <a:pPr/>
              <a:t>29</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Purpose of this example:</a:t>
            </a:r>
            <a:r>
              <a:rPr lang="en-US" baseline="0" dirty="0" smtClean="0"/>
              <a:t> </a:t>
            </a:r>
            <a:endParaRPr lang="en-US" dirty="0" smtClean="0"/>
          </a:p>
          <a:p>
            <a:r>
              <a:rPr lang="en-US" dirty="0" smtClean="0"/>
              <a:t>The risk of psychotropic medications in the elderly is increased compared to younger users of the same medicines. This may tip the </a:t>
            </a:r>
            <a:r>
              <a:rPr lang="en-US" dirty="0" err="1" smtClean="0"/>
              <a:t>risk:benefit</a:t>
            </a:r>
            <a:r>
              <a:rPr lang="en-US" dirty="0" smtClean="0"/>
              <a:t> ratio</a:t>
            </a:r>
            <a:r>
              <a:rPr lang="en-US" baseline="0" dirty="0" smtClean="0"/>
              <a:t> </a:t>
            </a:r>
            <a:r>
              <a:rPr lang="en-US" baseline="0" dirty="0" err="1" smtClean="0"/>
              <a:t>unfavourably</a:t>
            </a:r>
            <a:r>
              <a:rPr lang="en-US" baseline="0" dirty="0" smtClean="0"/>
              <a:t>. A pharmacist with a good relationship with local prescribers can support reduced unnecessary use of these agents. </a:t>
            </a:r>
            <a:endParaRPr lang="en-US" dirty="0"/>
          </a:p>
        </p:txBody>
      </p:sp>
      <p:sp>
        <p:nvSpPr>
          <p:cNvPr id="4" name="Slide Number Placeholder 3"/>
          <p:cNvSpPr>
            <a:spLocks noGrp="1"/>
          </p:cNvSpPr>
          <p:nvPr>
            <p:ph type="sldNum" sz="quarter" idx="10"/>
          </p:nvPr>
        </p:nvSpPr>
        <p:spPr/>
        <p:txBody>
          <a:bodyPr/>
          <a:lstStyle/>
          <a:p>
            <a:fld id="{31D41524-3C89-D847-998C-EDA7520307A8}" type="slidenum">
              <a:rPr lang="en-US" smtClean="0"/>
              <a:pPr/>
              <a:t>30</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Encourage your pharmacist trainees and others in attendance</a:t>
            </a:r>
            <a:r>
              <a:rPr lang="en-US" baseline="0" dirty="0" smtClean="0"/>
              <a:t> to speak openly about their experiences and concerns. Many will reflect on the barriers to “ideal patient care”. It is good to get these sentiments in the open and identify ways to improve our status quo without feeling we need to achieve an ideal. </a:t>
            </a:r>
            <a:endParaRPr lang="en-US" dirty="0" smtClean="0"/>
          </a:p>
          <a:p>
            <a:endParaRPr lang="en-US" dirty="0"/>
          </a:p>
        </p:txBody>
      </p:sp>
      <p:sp>
        <p:nvSpPr>
          <p:cNvPr id="4" name="Slide Number Placeholder 3"/>
          <p:cNvSpPr>
            <a:spLocks noGrp="1"/>
          </p:cNvSpPr>
          <p:nvPr>
            <p:ph type="sldNum" sz="quarter" idx="10"/>
          </p:nvPr>
        </p:nvSpPr>
        <p:spPr/>
        <p:txBody>
          <a:bodyPr/>
          <a:lstStyle/>
          <a:p>
            <a:fld id="{D4E910F4-283F-0942-9C1C-48E9CE74103C}" type="slidenum">
              <a:rPr lang="en-US" smtClean="0"/>
              <a:pPr/>
              <a:t>31</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next section discusses some areas of resources</a:t>
            </a:r>
            <a:r>
              <a:rPr lang="en-US" baseline="0" dirty="0" smtClean="0"/>
              <a:t> that pharmacists will often want to use or use.</a:t>
            </a:r>
            <a:r>
              <a:rPr lang="en-US" baseline="0" dirty="0" smtClean="0"/>
              <a:t> </a:t>
            </a:r>
          </a:p>
          <a:p>
            <a:r>
              <a:rPr lang="en-US" baseline="0" dirty="0" smtClean="0"/>
              <a:t>If you provided your trainees with a pre-training assignment that asked them to look online at various resources, for example different linked websites available on the More Than Meds resources webpage, the following slides would be where to discuss with them what they found. </a:t>
            </a:r>
            <a:endParaRPr lang="en-US" dirty="0"/>
          </a:p>
        </p:txBody>
      </p:sp>
      <p:sp>
        <p:nvSpPr>
          <p:cNvPr id="4" name="Slide Number Placeholder 3"/>
          <p:cNvSpPr>
            <a:spLocks noGrp="1"/>
          </p:cNvSpPr>
          <p:nvPr>
            <p:ph type="sldNum" sz="quarter" idx="10"/>
          </p:nvPr>
        </p:nvSpPr>
        <p:spPr/>
        <p:txBody>
          <a:bodyPr/>
          <a:lstStyle/>
          <a:p>
            <a:fld id="{D4E910F4-283F-0942-9C1C-48E9CE74103C}" type="slidenum">
              <a:rPr lang="en-US" smtClean="0"/>
              <a:pPr/>
              <a:t>33</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 tool for anyone and everyone in NS,</a:t>
            </a:r>
            <a:r>
              <a:rPr lang="en-US" baseline="0" dirty="0" smtClean="0"/>
              <a:t> but designed for pharmacists to use to help their patients access mental health services. </a:t>
            </a:r>
          </a:p>
          <a:p>
            <a:r>
              <a:rPr lang="en-US" baseline="0" dirty="0" smtClean="0"/>
              <a:t>Patients will be surprised to see pharmacists with such a resource at hand and many will be relieved that someone is willing to listen and make an effort to help them reach out and find support. </a:t>
            </a:r>
          </a:p>
          <a:p>
            <a:r>
              <a:rPr lang="en-US" baseline="0" dirty="0" smtClean="0"/>
              <a:t>The pharmacist does not need to feel like the expert in NS mental health services, but they can help the patient find those people who are. </a:t>
            </a:r>
            <a:endParaRPr lang="en-US" dirty="0"/>
          </a:p>
        </p:txBody>
      </p:sp>
      <p:sp>
        <p:nvSpPr>
          <p:cNvPr id="4" name="Slide Number Placeholder 3"/>
          <p:cNvSpPr>
            <a:spLocks noGrp="1"/>
          </p:cNvSpPr>
          <p:nvPr>
            <p:ph type="sldNum" sz="quarter" idx="10"/>
          </p:nvPr>
        </p:nvSpPr>
        <p:spPr/>
        <p:txBody>
          <a:bodyPr/>
          <a:lstStyle/>
          <a:p>
            <a:fld id="{D4E910F4-283F-0942-9C1C-48E9CE74103C}" type="slidenum">
              <a:rPr lang="en-US" smtClean="0"/>
              <a:pPr/>
              <a:t>34</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is a project about building capacity a network of pharmacists and people with lived experience</a:t>
            </a:r>
            <a:r>
              <a:rPr lang="en-US" baseline="0" dirty="0" smtClean="0"/>
              <a:t> of mental illness</a:t>
            </a:r>
            <a:r>
              <a:rPr lang="en-US" dirty="0" smtClean="0"/>
              <a:t> in Nova Scotia</a:t>
            </a:r>
            <a:r>
              <a:rPr lang="en-US" baseline="0" dirty="0" smtClean="0"/>
              <a:t> who will support each other and people with lived experience of mental illness (or their friends and family members) in their community. Pharmacists can provide “More than Meds” and help people to think about services in their community through a “navigator” role. Pharmacists can also do outreach in their communities such as in the form of an education session via a family support group that happens in their community. These outreach or education sessions do not always have to be about psychotropic medications. People with lived experience of mental illness often experience poorer health outcomes (e.g., cardiovascular events, morbidity, mortality, number and kinds of preventative and intervention tests) from what international literature has shown. With that in mind, we encourage pharmacists to also consider to educational outreach on physical health as well as mental health conditions. Other general topics about medications may also be very helpful. For example, having a session on medication interactions with over the counter products could be very useful. </a:t>
            </a:r>
            <a:endParaRPr lang="en-US" dirty="0"/>
          </a:p>
        </p:txBody>
      </p:sp>
      <p:sp>
        <p:nvSpPr>
          <p:cNvPr id="4" name="Slide Number Placeholder 3"/>
          <p:cNvSpPr>
            <a:spLocks noGrp="1"/>
          </p:cNvSpPr>
          <p:nvPr>
            <p:ph type="sldNum" sz="quarter" idx="10"/>
          </p:nvPr>
        </p:nvSpPr>
        <p:spPr/>
        <p:txBody>
          <a:bodyPr/>
          <a:lstStyle/>
          <a:p>
            <a:fld id="{D4E910F4-283F-0942-9C1C-48E9CE74103C}" type="slidenum">
              <a:rPr lang="en-US" smtClean="0"/>
              <a:pPr/>
              <a:t>4</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Each</a:t>
            </a:r>
            <a:r>
              <a:rPr lang="en-US" baseline="0" dirty="0" smtClean="0"/>
              <a:t> trainee should have a navigator in hand and leaf through the first few pages to find this IMPORTANT page. </a:t>
            </a:r>
            <a:endParaRPr lang="en-US" dirty="0"/>
          </a:p>
        </p:txBody>
      </p:sp>
      <p:sp>
        <p:nvSpPr>
          <p:cNvPr id="4" name="Slide Number Placeholder 3"/>
          <p:cNvSpPr>
            <a:spLocks noGrp="1"/>
          </p:cNvSpPr>
          <p:nvPr>
            <p:ph type="sldNum" sz="quarter" idx="10"/>
          </p:nvPr>
        </p:nvSpPr>
        <p:spPr/>
        <p:txBody>
          <a:bodyPr/>
          <a:lstStyle/>
          <a:p>
            <a:fld id="{D4E910F4-283F-0942-9C1C-48E9CE74103C}" type="slidenum">
              <a:rPr lang="en-US" smtClean="0"/>
              <a:pPr/>
              <a:t>35</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Have them find this page</a:t>
            </a:r>
            <a:r>
              <a:rPr lang="en-US" baseline="0" dirty="0" smtClean="0"/>
              <a:t> and let the pharmacists know that book is organized by heath authority. </a:t>
            </a:r>
            <a:endParaRPr lang="en-US" dirty="0"/>
          </a:p>
        </p:txBody>
      </p:sp>
      <p:sp>
        <p:nvSpPr>
          <p:cNvPr id="4" name="Slide Number Placeholder 3"/>
          <p:cNvSpPr>
            <a:spLocks noGrp="1"/>
          </p:cNvSpPr>
          <p:nvPr>
            <p:ph type="sldNum" sz="quarter" idx="10"/>
          </p:nvPr>
        </p:nvSpPr>
        <p:spPr/>
        <p:txBody>
          <a:bodyPr/>
          <a:lstStyle/>
          <a:p>
            <a:fld id="{D4E910F4-283F-0942-9C1C-48E9CE74103C}" type="slidenum">
              <a:rPr lang="en-US" smtClean="0"/>
              <a:pPr/>
              <a:t>36</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resource includes something called helping trees,</a:t>
            </a:r>
            <a:r>
              <a:rPr lang="en-US" baseline="0" dirty="0" smtClean="0"/>
              <a:t> which are very helpful resources that provide much more than mental health resources. They help to identify key local resources for the things that people with mental health and addictions problems commonly need (e.g., housing, job support, legal advice, health questions, peer support, etc.). </a:t>
            </a:r>
          </a:p>
          <a:p>
            <a:r>
              <a:rPr lang="en-US" baseline="0" dirty="0" smtClean="0"/>
              <a:t>The first helping tree, on the next page, is more general as it attempts to cover the needs of all Nova </a:t>
            </a:r>
            <a:r>
              <a:rPr lang="en-US" baseline="0" dirty="0" err="1" smtClean="0"/>
              <a:t>Scotians</a:t>
            </a:r>
            <a:r>
              <a:rPr lang="en-US" baseline="0" dirty="0" smtClean="0"/>
              <a:t>. There are more specific helping trees in the resources per health authority although some do not have a helping tree yet. </a:t>
            </a:r>
            <a:endParaRPr lang="en-US" dirty="0"/>
          </a:p>
        </p:txBody>
      </p:sp>
      <p:sp>
        <p:nvSpPr>
          <p:cNvPr id="4" name="Slide Number Placeholder 3"/>
          <p:cNvSpPr>
            <a:spLocks noGrp="1"/>
          </p:cNvSpPr>
          <p:nvPr>
            <p:ph type="sldNum" sz="quarter" idx="10"/>
          </p:nvPr>
        </p:nvSpPr>
        <p:spPr/>
        <p:txBody>
          <a:bodyPr/>
          <a:lstStyle/>
          <a:p>
            <a:fld id="{D4E910F4-283F-0942-9C1C-48E9CE74103C}" type="slidenum">
              <a:rPr lang="en-US" smtClean="0"/>
              <a:pPr/>
              <a:t>37</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You can offer to photocopy</a:t>
            </a:r>
            <a:r>
              <a:rPr lang="en-US" baseline="0" dirty="0" smtClean="0"/>
              <a:t> this for your patients (keeping an eye out for a quality print copy … as the text size is very small) </a:t>
            </a:r>
            <a:endParaRPr lang="en-US" dirty="0"/>
          </a:p>
        </p:txBody>
      </p:sp>
      <p:sp>
        <p:nvSpPr>
          <p:cNvPr id="4" name="Slide Number Placeholder 3"/>
          <p:cNvSpPr>
            <a:spLocks noGrp="1"/>
          </p:cNvSpPr>
          <p:nvPr>
            <p:ph type="sldNum" sz="quarter" idx="10"/>
          </p:nvPr>
        </p:nvSpPr>
        <p:spPr/>
        <p:txBody>
          <a:bodyPr/>
          <a:lstStyle/>
          <a:p>
            <a:fld id="{D4E910F4-283F-0942-9C1C-48E9CE74103C}" type="slidenum">
              <a:rPr lang="en-US" smtClean="0"/>
              <a:pPr/>
              <a:t>38</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An example is given of what you can find … but let pharmacists find the pages that pertain to their health authority region. </a:t>
            </a:r>
            <a:endParaRPr lang="en-US" dirty="0"/>
          </a:p>
        </p:txBody>
      </p:sp>
      <p:sp>
        <p:nvSpPr>
          <p:cNvPr id="4" name="Slide Number Placeholder 3"/>
          <p:cNvSpPr>
            <a:spLocks noGrp="1"/>
          </p:cNvSpPr>
          <p:nvPr>
            <p:ph type="sldNum" sz="quarter" idx="10"/>
          </p:nvPr>
        </p:nvSpPr>
        <p:spPr/>
        <p:txBody>
          <a:bodyPr/>
          <a:lstStyle/>
          <a:p>
            <a:fld id="{D4E910F4-283F-0942-9C1C-48E9CE74103C}" type="slidenum">
              <a:rPr lang="en-US" smtClean="0"/>
              <a:pPr/>
              <a:t>39</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All sections have this Principle Resources page. This may be a common go to page for pharmacists attempting to help people identify</a:t>
            </a:r>
            <a:r>
              <a:rPr lang="en-US" baseline="0" dirty="0" smtClean="0"/>
              <a:t> key local or province-wide urgent or emergent resources. </a:t>
            </a:r>
          </a:p>
          <a:p>
            <a:r>
              <a:rPr lang="en-US" baseline="0" dirty="0" smtClean="0"/>
              <a:t>Pharmacists should be encouraged to review new resources including 211 Nova Scotia. </a:t>
            </a:r>
            <a:endParaRPr lang="en-US" dirty="0"/>
          </a:p>
        </p:txBody>
      </p:sp>
      <p:sp>
        <p:nvSpPr>
          <p:cNvPr id="4" name="Slide Number Placeholder 3"/>
          <p:cNvSpPr>
            <a:spLocks noGrp="1"/>
          </p:cNvSpPr>
          <p:nvPr>
            <p:ph type="sldNum" sz="quarter" idx="10"/>
          </p:nvPr>
        </p:nvSpPr>
        <p:spPr/>
        <p:txBody>
          <a:bodyPr/>
          <a:lstStyle/>
          <a:p>
            <a:fld id="{D4E910F4-283F-0942-9C1C-48E9CE74103C}" type="slidenum">
              <a:rPr lang="en-US" smtClean="0"/>
              <a:pPr/>
              <a:t>40</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Each section has a page that</a:t>
            </a:r>
            <a:r>
              <a:rPr lang="en-US" baseline="0" dirty="0" smtClean="0"/>
              <a:t> let’s you add your own resources. </a:t>
            </a:r>
          </a:p>
          <a:p>
            <a:r>
              <a:rPr lang="en-US" baseline="0" dirty="0" smtClean="0"/>
              <a:t>ALL PHARMACISTS should contact the More Than Meds team if they know of local resources not yet listed in the Navigator. </a:t>
            </a:r>
            <a:endParaRPr lang="en-US" dirty="0"/>
          </a:p>
        </p:txBody>
      </p:sp>
      <p:sp>
        <p:nvSpPr>
          <p:cNvPr id="4" name="Slide Number Placeholder 3"/>
          <p:cNvSpPr>
            <a:spLocks noGrp="1"/>
          </p:cNvSpPr>
          <p:nvPr>
            <p:ph type="sldNum" sz="quarter" idx="10"/>
          </p:nvPr>
        </p:nvSpPr>
        <p:spPr/>
        <p:txBody>
          <a:bodyPr/>
          <a:lstStyle/>
          <a:p>
            <a:fld id="{D4E910F4-283F-0942-9C1C-48E9CE74103C}" type="slidenum">
              <a:rPr lang="en-US" smtClean="0"/>
              <a:pPr/>
              <a:t>41</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 helping tree</a:t>
            </a:r>
            <a:endParaRPr lang="en-US" dirty="0"/>
          </a:p>
        </p:txBody>
      </p:sp>
      <p:sp>
        <p:nvSpPr>
          <p:cNvPr id="4" name="Slide Number Placeholder 3"/>
          <p:cNvSpPr>
            <a:spLocks noGrp="1"/>
          </p:cNvSpPr>
          <p:nvPr>
            <p:ph type="sldNum" sz="quarter" idx="10"/>
          </p:nvPr>
        </p:nvSpPr>
        <p:spPr/>
        <p:txBody>
          <a:bodyPr/>
          <a:lstStyle/>
          <a:p>
            <a:fld id="{D4E910F4-283F-0942-9C1C-48E9CE74103C}" type="slidenum">
              <a:rPr lang="en-US" smtClean="0"/>
              <a:pPr/>
              <a:t>42</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Each section includes</a:t>
            </a:r>
            <a:r>
              <a:rPr lang="en-US" baseline="0" dirty="0" smtClean="0"/>
              <a:t> information about the formal government-based mental health and addictions services. </a:t>
            </a:r>
            <a:endParaRPr lang="en-US" dirty="0"/>
          </a:p>
        </p:txBody>
      </p:sp>
      <p:sp>
        <p:nvSpPr>
          <p:cNvPr id="4" name="Slide Number Placeholder 3"/>
          <p:cNvSpPr>
            <a:spLocks noGrp="1"/>
          </p:cNvSpPr>
          <p:nvPr>
            <p:ph type="sldNum" sz="quarter" idx="10"/>
          </p:nvPr>
        </p:nvSpPr>
        <p:spPr/>
        <p:txBody>
          <a:bodyPr/>
          <a:lstStyle/>
          <a:p>
            <a:fld id="{D4E910F4-283F-0942-9C1C-48E9CE74103C}" type="slidenum">
              <a:rPr lang="en-US" smtClean="0"/>
              <a:pPr/>
              <a:t>43</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Each section also includes</a:t>
            </a:r>
            <a:r>
              <a:rPr lang="en-US" baseline="0" dirty="0" smtClean="0"/>
              <a:t> COMMUNITY SUPPORT SERVICES, which often reflect the contact information for the not-for-profit mental health organizations. </a:t>
            </a:r>
            <a:endParaRPr lang="en-US" dirty="0" smtClean="0"/>
          </a:p>
          <a:p>
            <a:endParaRPr lang="en-US" dirty="0"/>
          </a:p>
        </p:txBody>
      </p:sp>
      <p:sp>
        <p:nvSpPr>
          <p:cNvPr id="4" name="Slide Number Placeholder 3"/>
          <p:cNvSpPr>
            <a:spLocks noGrp="1"/>
          </p:cNvSpPr>
          <p:nvPr>
            <p:ph type="sldNum" sz="quarter" idx="10"/>
          </p:nvPr>
        </p:nvSpPr>
        <p:spPr/>
        <p:txBody>
          <a:bodyPr/>
          <a:lstStyle/>
          <a:p>
            <a:fld id="{D4E910F4-283F-0942-9C1C-48E9CE74103C}" type="slidenum">
              <a:rPr lang="en-US" smtClean="0"/>
              <a:pPr/>
              <a:t>44</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When</a:t>
            </a:r>
            <a:r>
              <a:rPr lang="en-US" baseline="0" dirty="0" smtClean="0"/>
              <a:t> training trainees, using your personal stories of experiences in the pharmacy setting are often helpful to discuss issues. When sharing stories please keep confidentiality and respect in mind. It is certainly not required that you share stories as you discuss the principles and ideas around this content. </a:t>
            </a:r>
            <a:endParaRPr lang="en-US" dirty="0"/>
          </a:p>
        </p:txBody>
      </p:sp>
      <p:sp>
        <p:nvSpPr>
          <p:cNvPr id="4" name="Slide Number Placeholder 3"/>
          <p:cNvSpPr>
            <a:spLocks noGrp="1"/>
          </p:cNvSpPr>
          <p:nvPr>
            <p:ph type="sldNum" sz="quarter" idx="10"/>
          </p:nvPr>
        </p:nvSpPr>
        <p:spPr/>
        <p:txBody>
          <a:bodyPr/>
          <a:lstStyle/>
          <a:p>
            <a:fld id="{D4E910F4-283F-0942-9C1C-48E9CE74103C}" type="slidenum">
              <a:rPr lang="en-US" smtClean="0"/>
              <a:pPr/>
              <a:t>5</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If you provided your trainees with a pre-training assignment that asked them to look online at various resources, for example different linked websites available on the More Than Meds resources webpage, the following slides would be where to discuss with them what they found. </a:t>
            </a:r>
            <a:endParaRPr lang="en-US" dirty="0" smtClean="0"/>
          </a:p>
          <a:p>
            <a:endParaRPr lang="en-US" dirty="0"/>
          </a:p>
        </p:txBody>
      </p:sp>
      <p:sp>
        <p:nvSpPr>
          <p:cNvPr id="4" name="Slide Number Placeholder 3"/>
          <p:cNvSpPr>
            <a:spLocks noGrp="1"/>
          </p:cNvSpPr>
          <p:nvPr>
            <p:ph type="sldNum" sz="quarter" idx="10"/>
          </p:nvPr>
        </p:nvSpPr>
        <p:spPr/>
        <p:txBody>
          <a:bodyPr/>
          <a:lstStyle/>
          <a:p>
            <a:fld id="{D4E910F4-283F-0942-9C1C-48E9CE74103C}" type="slidenum">
              <a:rPr lang="en-US" smtClean="0"/>
              <a:pPr/>
              <a:t>45</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a:t>
            </a:r>
            <a:r>
              <a:rPr lang="en-US" baseline="0" dirty="0" smtClean="0"/>
              <a:t> resources listed in the MTM website can only be useful if you are a) familiar with them, and </a:t>
            </a:r>
            <a:r>
              <a:rPr lang="en-US" baseline="0" dirty="0" err="1" smtClean="0"/>
              <a:t>b</a:t>
            </a:r>
            <a:r>
              <a:rPr lang="en-US" baseline="0" dirty="0" smtClean="0"/>
              <a:t>) use them to help your patients. The next few slides show a couple of websites but really what is needed is for the pharmacists to spend time getting to know the websites. As part of the training day, we had pharmacists and community members use the resources page in effort to help Dennis find help for his teenage daughter. For the websites to be really impactful we need the pharmacists to actively engage in learning about them. </a:t>
            </a:r>
            <a:endParaRPr lang="en-US" dirty="0"/>
          </a:p>
        </p:txBody>
      </p:sp>
      <p:sp>
        <p:nvSpPr>
          <p:cNvPr id="4" name="Slide Number Placeholder 3"/>
          <p:cNvSpPr>
            <a:spLocks noGrp="1"/>
          </p:cNvSpPr>
          <p:nvPr>
            <p:ph type="sldNum" sz="quarter" idx="10"/>
          </p:nvPr>
        </p:nvSpPr>
        <p:spPr/>
        <p:txBody>
          <a:bodyPr/>
          <a:lstStyle/>
          <a:p>
            <a:fld id="{D4E910F4-283F-0942-9C1C-48E9CE74103C}" type="slidenum">
              <a:rPr lang="en-US" smtClean="0"/>
              <a:pPr/>
              <a:t>46</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211 Nova Scotia is a new and really helpful resource for all Nova </a:t>
            </a:r>
            <a:r>
              <a:rPr lang="en-US" dirty="0" err="1" smtClean="0"/>
              <a:t>Scotians</a:t>
            </a:r>
            <a:r>
              <a:rPr lang="en-US" dirty="0" smtClean="0"/>
              <a:t>. You can search the website or call the number</a:t>
            </a:r>
            <a:r>
              <a:rPr lang="en-US" baseline="0" dirty="0" smtClean="0"/>
              <a:t> – 211 – to get help in finding local community support, social and health information. Try it out! </a:t>
            </a:r>
            <a:endParaRPr lang="en-US" dirty="0"/>
          </a:p>
        </p:txBody>
      </p:sp>
      <p:sp>
        <p:nvSpPr>
          <p:cNvPr id="4" name="Slide Number Placeholder 3"/>
          <p:cNvSpPr>
            <a:spLocks noGrp="1"/>
          </p:cNvSpPr>
          <p:nvPr>
            <p:ph type="sldNum" sz="quarter" idx="10"/>
          </p:nvPr>
        </p:nvSpPr>
        <p:spPr/>
        <p:txBody>
          <a:bodyPr/>
          <a:lstStyle/>
          <a:p>
            <a:fld id="{D4E910F4-283F-0942-9C1C-48E9CE74103C}" type="slidenum">
              <a:rPr lang="en-US" smtClean="0"/>
              <a:pPr/>
              <a:t>47</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site has some tools and resources</a:t>
            </a:r>
            <a:r>
              <a:rPr lang="en-US" baseline="0" dirty="0" smtClean="0"/>
              <a:t> specifically helpful to pharmacists, physicians, and people living with mental health problems. Spend some time becoming familiar with them. </a:t>
            </a:r>
            <a:endParaRPr lang="en-US" dirty="0"/>
          </a:p>
        </p:txBody>
      </p:sp>
      <p:sp>
        <p:nvSpPr>
          <p:cNvPr id="4" name="Slide Number Placeholder 3"/>
          <p:cNvSpPr>
            <a:spLocks noGrp="1"/>
          </p:cNvSpPr>
          <p:nvPr>
            <p:ph type="sldNum" sz="quarter" idx="10"/>
          </p:nvPr>
        </p:nvSpPr>
        <p:spPr/>
        <p:txBody>
          <a:bodyPr/>
          <a:lstStyle/>
          <a:p>
            <a:fld id="{D4E910F4-283F-0942-9C1C-48E9CE74103C}" type="slidenum">
              <a:rPr lang="en-US" smtClean="0"/>
              <a:pPr/>
              <a:t>48</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i="1" baseline="0" dirty="0" smtClean="0"/>
              <a:t>Ex:</a:t>
            </a:r>
          </a:p>
          <a:p>
            <a:r>
              <a:rPr lang="en-US" b="1" i="1" baseline="0" dirty="0" smtClean="0"/>
              <a:t>Pharmacists </a:t>
            </a:r>
            <a:r>
              <a:rPr lang="en-US" b="1" i="1" baseline="0" dirty="0" smtClean="0"/>
              <a:t>are not just sources of medications, but also helpful advice for common problems such as insomnia. </a:t>
            </a:r>
          </a:p>
          <a:p>
            <a:r>
              <a:rPr lang="en-US" b="1" i="1" baseline="0" dirty="0" smtClean="0"/>
              <a:t>CBT has been shown to be more effective than sedatives for people with long standing problems with insomnia. This pamphlet describes and compares the various online options, including the approximate costs. </a:t>
            </a:r>
          </a:p>
          <a:p>
            <a:endParaRPr lang="en-US" b="1" i="1" dirty="0" smtClean="0"/>
          </a:p>
        </p:txBody>
      </p:sp>
      <p:sp>
        <p:nvSpPr>
          <p:cNvPr id="4" name="Slide Number Placeholder 3"/>
          <p:cNvSpPr>
            <a:spLocks noGrp="1"/>
          </p:cNvSpPr>
          <p:nvPr>
            <p:ph type="sldNum" sz="quarter" idx="10"/>
          </p:nvPr>
        </p:nvSpPr>
        <p:spPr/>
        <p:txBody>
          <a:bodyPr/>
          <a:lstStyle/>
          <a:p>
            <a:fld id="{31D41524-3C89-D847-998C-EDA7520307A8}" type="slidenum">
              <a:rPr lang="en-US" smtClean="0"/>
              <a:pPr/>
              <a:t>49</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Shown here are some of the listed websites</a:t>
            </a:r>
            <a:r>
              <a:rPr lang="en-US" baseline="0" dirty="0" smtClean="0"/>
              <a:t> that are recommended by </a:t>
            </a:r>
            <a:r>
              <a:rPr lang="en-US" baseline="0" dirty="0" err="1" smtClean="0"/>
              <a:t>medicationinfoshare</a:t>
            </a:r>
            <a:r>
              <a:rPr lang="en-US" baseline="0" dirty="0" smtClean="0"/>
              <a:t> (as of 05/2013). </a:t>
            </a:r>
          </a:p>
          <a:p>
            <a:r>
              <a:rPr lang="en-US" baseline="0" dirty="0" smtClean="0"/>
              <a:t>Participants are encouraged to visit this website or the </a:t>
            </a:r>
            <a:r>
              <a:rPr lang="en-US" baseline="0" dirty="0" err="1" smtClean="0"/>
              <a:t>morethanmeds.com</a:t>
            </a:r>
            <a:r>
              <a:rPr lang="en-US" baseline="0" dirty="0" smtClean="0"/>
              <a:t> website for up-to-date recommended links. </a:t>
            </a:r>
            <a:endParaRPr lang="en-US" dirty="0"/>
          </a:p>
        </p:txBody>
      </p:sp>
      <p:sp>
        <p:nvSpPr>
          <p:cNvPr id="4" name="Slide Number Placeholder 3"/>
          <p:cNvSpPr>
            <a:spLocks noGrp="1"/>
          </p:cNvSpPr>
          <p:nvPr>
            <p:ph type="sldNum" sz="quarter" idx="10"/>
          </p:nvPr>
        </p:nvSpPr>
        <p:spPr/>
        <p:txBody>
          <a:bodyPr/>
          <a:lstStyle/>
          <a:p>
            <a:fld id="{D4E910F4-283F-0942-9C1C-48E9CE74103C}" type="slidenum">
              <a:rPr lang="en-US" smtClean="0"/>
              <a:pPr/>
              <a:t>50</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Remind the new More Than Meds pharmacists that we welcome their suggestions</a:t>
            </a:r>
            <a:r>
              <a:rPr lang="en-US" baseline="0" dirty="0" smtClean="0"/>
              <a:t> for websites, needs, and local mental health and addictions resources. </a:t>
            </a:r>
            <a:endParaRPr lang="en-US" dirty="0"/>
          </a:p>
        </p:txBody>
      </p:sp>
      <p:sp>
        <p:nvSpPr>
          <p:cNvPr id="4" name="Slide Number Placeholder 3"/>
          <p:cNvSpPr>
            <a:spLocks noGrp="1"/>
          </p:cNvSpPr>
          <p:nvPr>
            <p:ph type="sldNum" sz="quarter" idx="10"/>
          </p:nvPr>
        </p:nvSpPr>
        <p:spPr/>
        <p:txBody>
          <a:bodyPr/>
          <a:lstStyle/>
          <a:p>
            <a:fld id="{D4E910F4-283F-0942-9C1C-48E9CE74103C}" type="slidenum">
              <a:rPr lang="en-US" smtClean="0"/>
              <a:pPr/>
              <a:t>51</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password to our site is </a:t>
            </a:r>
            <a:r>
              <a:rPr lang="en-US" dirty="0" smtClean="0"/>
              <a:t>mtm2013.</a:t>
            </a:r>
          </a:p>
          <a:p>
            <a:endParaRPr lang="en-US" dirty="0"/>
          </a:p>
        </p:txBody>
      </p:sp>
      <p:sp>
        <p:nvSpPr>
          <p:cNvPr id="4" name="Slide Number Placeholder 3"/>
          <p:cNvSpPr>
            <a:spLocks noGrp="1"/>
          </p:cNvSpPr>
          <p:nvPr>
            <p:ph type="sldNum" sz="quarter" idx="10"/>
          </p:nvPr>
        </p:nvSpPr>
        <p:spPr/>
        <p:txBody>
          <a:bodyPr/>
          <a:lstStyle/>
          <a:p>
            <a:fld id="{D4E910F4-283F-0942-9C1C-48E9CE74103C}" type="slidenum">
              <a:rPr lang="en-US" smtClean="0"/>
              <a:pPr/>
              <a:t>52</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latin typeface="+mn-lt"/>
                <a:ea typeface="+mn-ea"/>
                <a:cs typeface="+mn-cs"/>
              </a:rPr>
              <a:t>For</a:t>
            </a:r>
            <a:r>
              <a:rPr lang="en-US" sz="1200" b="1" kern="1200" baseline="0" dirty="0" smtClean="0">
                <a:solidFill>
                  <a:schemeClr val="tx1"/>
                </a:solidFill>
                <a:latin typeface="+mn-lt"/>
                <a:ea typeface="+mn-ea"/>
                <a:cs typeface="+mn-cs"/>
              </a:rPr>
              <a:t> trainers background information, the full details of the case used in the original training day are provided below. </a:t>
            </a:r>
          </a:p>
          <a:p>
            <a:endParaRPr lang="en-US" sz="1200" b="1" kern="1200" dirty="0" smtClean="0">
              <a:solidFill>
                <a:schemeClr val="tx1"/>
              </a:solidFill>
              <a:latin typeface="+mn-lt"/>
              <a:ea typeface="+mn-ea"/>
              <a:cs typeface="+mn-cs"/>
            </a:endParaRPr>
          </a:p>
          <a:p>
            <a:r>
              <a:rPr lang="en-US" sz="1200" b="1" kern="1200" dirty="0" smtClean="0">
                <a:solidFill>
                  <a:schemeClr val="tx1"/>
                </a:solidFill>
                <a:latin typeface="+mn-lt"/>
                <a:ea typeface="+mn-ea"/>
                <a:cs typeface="+mn-cs"/>
              </a:rPr>
              <a:t>FRAN has more going on than Trouble Sleeping</a:t>
            </a:r>
            <a:endParaRPr lang="en-US" sz="1200" kern="1200" dirty="0" smtClean="0">
              <a:solidFill>
                <a:schemeClr val="tx1"/>
              </a:solidFill>
              <a:latin typeface="+mn-lt"/>
              <a:ea typeface="+mn-ea"/>
              <a:cs typeface="+mn-cs"/>
            </a:endParaRPr>
          </a:p>
          <a:p>
            <a:r>
              <a:rPr lang="en-US" sz="1200" b="1" kern="1200" dirty="0" smtClean="0">
                <a:solidFill>
                  <a:schemeClr val="tx1"/>
                </a:solidFill>
                <a:latin typeface="+mn-lt"/>
                <a:ea typeface="+mn-ea"/>
                <a:cs typeface="+mn-cs"/>
              </a:rPr>
              <a:t> </a:t>
            </a:r>
            <a:endParaRPr lang="en-US" sz="1200" kern="1200" dirty="0" smtClean="0">
              <a:solidFill>
                <a:schemeClr val="tx1"/>
              </a:solidFill>
              <a:latin typeface="+mn-lt"/>
              <a:ea typeface="+mn-ea"/>
              <a:cs typeface="+mn-cs"/>
            </a:endParaRPr>
          </a:p>
          <a:p>
            <a:r>
              <a:rPr lang="en-US" sz="1200" b="1" kern="1200" dirty="0" smtClean="0">
                <a:solidFill>
                  <a:schemeClr val="tx1"/>
                </a:solidFill>
                <a:latin typeface="+mn-lt"/>
                <a:ea typeface="+mn-ea"/>
                <a:cs typeface="+mn-cs"/>
              </a:rPr>
              <a:t>SUICIDE AWARENESS/PREVENTION WORKSHOP</a:t>
            </a:r>
            <a:endParaRPr lang="en-US" sz="1200" kern="1200" dirty="0" smtClean="0">
              <a:solidFill>
                <a:schemeClr val="tx1"/>
              </a:solidFill>
              <a:latin typeface="+mn-lt"/>
              <a:ea typeface="+mn-ea"/>
              <a:cs typeface="+mn-cs"/>
            </a:endParaRPr>
          </a:p>
          <a:p>
            <a:r>
              <a:rPr lang="en-US" sz="1200" b="1" kern="1200" dirty="0" smtClean="0">
                <a:solidFill>
                  <a:schemeClr val="tx1"/>
                </a:solidFill>
                <a:latin typeface="+mn-lt"/>
                <a:ea typeface="+mn-ea"/>
                <a:cs typeface="+mn-cs"/>
              </a:rPr>
              <a:t> </a:t>
            </a:r>
            <a:endParaRPr lang="en-US" sz="1200" kern="1200" dirty="0" smtClean="0">
              <a:solidFill>
                <a:schemeClr val="tx1"/>
              </a:solidFill>
              <a:latin typeface="+mn-lt"/>
              <a:ea typeface="+mn-ea"/>
              <a:cs typeface="+mn-cs"/>
            </a:endParaRPr>
          </a:p>
          <a:p>
            <a:r>
              <a:rPr lang="en-US" sz="1200" b="1" kern="1200" dirty="0" smtClean="0">
                <a:solidFill>
                  <a:schemeClr val="tx1"/>
                </a:solidFill>
                <a:latin typeface="+mn-lt"/>
                <a:ea typeface="+mn-ea"/>
                <a:cs typeface="+mn-cs"/>
              </a:rPr>
              <a:t>Key objectives: </a:t>
            </a:r>
            <a:endParaRPr lang="en-US" sz="1200" kern="1200" dirty="0" smtClean="0">
              <a:solidFill>
                <a:schemeClr val="tx1"/>
              </a:solidFill>
              <a:latin typeface="+mn-lt"/>
              <a:ea typeface="+mn-ea"/>
              <a:cs typeface="+mn-cs"/>
            </a:endParaRPr>
          </a:p>
          <a:p>
            <a:pPr lvl="0"/>
            <a:r>
              <a:rPr lang="en-US" sz="1200" kern="1200" dirty="0" smtClean="0">
                <a:solidFill>
                  <a:schemeClr val="tx1"/>
                </a:solidFill>
                <a:latin typeface="+mn-lt"/>
                <a:ea typeface="+mn-ea"/>
                <a:cs typeface="+mn-cs"/>
              </a:rPr>
              <a:t>To be able to detect, assess, support, and triage a person with suicidal ideation </a:t>
            </a:r>
          </a:p>
          <a:p>
            <a:pPr lvl="0"/>
            <a:r>
              <a:rPr lang="en-US" sz="1200" kern="1200" dirty="0" smtClean="0">
                <a:solidFill>
                  <a:schemeClr val="tx1"/>
                </a:solidFill>
                <a:latin typeface="+mn-lt"/>
                <a:ea typeface="+mn-ea"/>
                <a:cs typeface="+mn-cs"/>
              </a:rPr>
              <a:t>To learn the components of a suicide assessment and the appropriate responses </a:t>
            </a:r>
          </a:p>
          <a:p>
            <a:pPr lvl="0"/>
            <a:r>
              <a:rPr lang="en-US" sz="1200" kern="1200" dirty="0" smtClean="0">
                <a:solidFill>
                  <a:schemeClr val="tx1"/>
                </a:solidFill>
                <a:latin typeface="+mn-lt"/>
                <a:ea typeface="+mn-ea"/>
                <a:cs typeface="+mn-cs"/>
              </a:rPr>
              <a:t>To know which resources to use and when in the management of a person with suicidal intent. </a:t>
            </a:r>
          </a:p>
          <a:p>
            <a:r>
              <a:rPr lang="en-US" sz="1200" kern="1200" dirty="0" smtClean="0">
                <a:solidFill>
                  <a:schemeClr val="tx1"/>
                </a:solidFill>
                <a:latin typeface="+mn-lt"/>
                <a:ea typeface="+mn-ea"/>
                <a:cs typeface="+mn-cs"/>
              </a:rPr>
              <a:t> </a:t>
            </a:r>
          </a:p>
          <a:p>
            <a:r>
              <a:rPr lang="en-US" sz="1200" b="1" u="sng" kern="1200" dirty="0" smtClean="0">
                <a:solidFill>
                  <a:schemeClr val="tx1"/>
                </a:solidFill>
                <a:latin typeface="+mn-lt"/>
                <a:ea typeface="+mn-ea"/>
                <a:cs typeface="+mn-cs"/>
              </a:rPr>
              <a:t>INFORMATION FOR PHARMACIST (MARK </a:t>
            </a:r>
            <a:r>
              <a:rPr lang="en-US" sz="1200" b="1" u="sng" kern="1200" dirty="0" err="1" smtClean="0">
                <a:solidFill>
                  <a:schemeClr val="tx1"/>
                </a:solidFill>
                <a:latin typeface="+mn-lt"/>
                <a:ea typeface="+mn-ea"/>
                <a:cs typeface="+mn-cs"/>
              </a:rPr>
              <a:t>Bosma</a:t>
            </a:r>
            <a:r>
              <a:rPr lang="en-US" sz="1200" b="1" u="sng" kern="1200" dirty="0" smtClean="0">
                <a:solidFill>
                  <a:schemeClr val="tx1"/>
                </a:solidFill>
                <a:latin typeface="+mn-lt"/>
                <a:ea typeface="+mn-ea"/>
                <a:cs typeface="+mn-cs"/>
              </a:rPr>
              <a:t>)</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  </a:t>
            </a:r>
          </a:p>
          <a:p>
            <a:r>
              <a:rPr lang="en-US" sz="1200" b="1" u="sng" kern="1200" dirty="0" smtClean="0">
                <a:solidFill>
                  <a:schemeClr val="tx1"/>
                </a:solidFill>
                <a:latin typeface="+mn-lt"/>
                <a:ea typeface="+mn-ea"/>
                <a:cs typeface="+mn-cs"/>
              </a:rPr>
              <a:t>Case: </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Fran L. is a 45 year old female that comes into the pharmacy at 8:00 pm, a slow time of day for your pharmacy. She is just in the row in front of the pharmacy counter looking at the Advil Nighttime; she seems tired and restless. You step out of the dispensary to help her. She asks you, in a monotone voice and with little expression, </a:t>
            </a:r>
            <a:r>
              <a:rPr lang="en-US" sz="1200" b="1" kern="1200" dirty="0" smtClean="0">
                <a:solidFill>
                  <a:schemeClr val="tx1"/>
                </a:solidFill>
                <a:latin typeface="+mn-lt"/>
                <a:ea typeface="+mn-ea"/>
                <a:cs typeface="+mn-cs"/>
              </a:rPr>
              <a:t>“I have been having trouble sleeping is there anything you can give me to help?”</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As the conversation proceeds and your concerns grow you invite Fran to sit down in a more private area so that your conversation won’t be interrupted. </a:t>
            </a:r>
          </a:p>
          <a:p>
            <a:r>
              <a:rPr lang="en-US" sz="1200" u="none" strike="noStrike" kern="1200" dirty="0" smtClean="0">
                <a:solidFill>
                  <a:schemeClr val="tx1"/>
                </a:solidFill>
                <a:latin typeface="+mn-lt"/>
                <a:ea typeface="+mn-ea"/>
                <a:cs typeface="+mn-cs"/>
              </a:rPr>
              <a:t> </a:t>
            </a:r>
            <a:endParaRPr lang="en-US" sz="1200" kern="1200" dirty="0" smtClean="0">
              <a:solidFill>
                <a:schemeClr val="tx1"/>
              </a:solidFill>
              <a:latin typeface="+mn-lt"/>
              <a:ea typeface="+mn-ea"/>
              <a:cs typeface="+mn-cs"/>
            </a:endParaRPr>
          </a:p>
          <a:p>
            <a:r>
              <a:rPr lang="en-US" sz="1200" b="1" u="sng" kern="1200" dirty="0" smtClean="0">
                <a:solidFill>
                  <a:schemeClr val="tx1"/>
                </a:solidFill>
                <a:latin typeface="+mn-lt"/>
                <a:ea typeface="+mn-ea"/>
                <a:cs typeface="+mn-cs"/>
              </a:rPr>
              <a:t>INFORMATION FOR PATIENT </a:t>
            </a:r>
            <a:endParaRPr lang="en-US" sz="1200" kern="1200" dirty="0" smtClean="0">
              <a:solidFill>
                <a:schemeClr val="tx1"/>
              </a:solidFill>
              <a:latin typeface="+mn-lt"/>
              <a:ea typeface="+mn-ea"/>
              <a:cs typeface="+mn-cs"/>
            </a:endParaRPr>
          </a:p>
          <a:p>
            <a:r>
              <a:rPr lang="en-US" sz="1200" b="1" kern="1200" dirty="0" smtClean="0">
                <a:solidFill>
                  <a:schemeClr val="tx1"/>
                </a:solidFill>
                <a:latin typeface="+mn-lt"/>
                <a:ea typeface="+mn-ea"/>
                <a:cs typeface="+mn-cs"/>
              </a:rPr>
              <a:t>SP: “Fran”</a:t>
            </a:r>
            <a:endParaRPr lang="en-US" sz="1200" kern="1200" dirty="0" smtClean="0">
              <a:solidFill>
                <a:schemeClr val="tx1"/>
              </a:solidFill>
              <a:latin typeface="+mn-lt"/>
              <a:ea typeface="+mn-ea"/>
              <a:cs typeface="+mn-cs"/>
            </a:endParaRPr>
          </a:p>
          <a:p>
            <a:r>
              <a:rPr lang="en-US" sz="1200" u="none" strike="noStrike" kern="1200" dirty="0" smtClean="0">
                <a:solidFill>
                  <a:schemeClr val="tx1"/>
                </a:solidFill>
                <a:latin typeface="+mn-lt"/>
                <a:ea typeface="+mn-ea"/>
                <a:cs typeface="+mn-cs"/>
              </a:rPr>
              <a:t> </a:t>
            </a:r>
            <a:endParaRPr lang="en-US" sz="1200" kern="1200" dirty="0" smtClean="0">
              <a:solidFill>
                <a:schemeClr val="tx1"/>
              </a:solidFill>
              <a:latin typeface="+mn-lt"/>
              <a:ea typeface="+mn-ea"/>
              <a:cs typeface="+mn-cs"/>
            </a:endParaRPr>
          </a:p>
          <a:p>
            <a:r>
              <a:rPr lang="en-US" sz="1200" b="1" u="sng" kern="1200" dirty="0" smtClean="0">
                <a:solidFill>
                  <a:schemeClr val="tx1"/>
                </a:solidFill>
                <a:latin typeface="+mn-lt"/>
                <a:ea typeface="+mn-ea"/>
                <a:cs typeface="+mn-cs"/>
              </a:rPr>
              <a:t>Presenting compliant: </a:t>
            </a:r>
            <a:endParaRPr lang="en-US" sz="1200" kern="1200" dirty="0" smtClean="0">
              <a:solidFill>
                <a:schemeClr val="tx1"/>
              </a:solidFill>
              <a:latin typeface="+mn-lt"/>
              <a:ea typeface="+mn-ea"/>
              <a:cs typeface="+mn-cs"/>
            </a:endParaRPr>
          </a:p>
          <a:p>
            <a:r>
              <a:rPr lang="en-US" sz="1200" b="1" kern="1200" dirty="0" smtClean="0">
                <a:solidFill>
                  <a:schemeClr val="tx1"/>
                </a:solidFill>
                <a:latin typeface="+mn-lt"/>
                <a:ea typeface="+mn-ea"/>
                <a:cs typeface="+mn-cs"/>
              </a:rPr>
              <a:t>I have been having trouble sleeping is there anything you can give me to help?</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 </a:t>
            </a:r>
          </a:p>
          <a:p>
            <a:r>
              <a:rPr lang="en-US" sz="1200" b="1" u="sng" kern="1200" dirty="0" smtClean="0">
                <a:solidFill>
                  <a:schemeClr val="tx1"/>
                </a:solidFill>
                <a:latin typeface="+mn-lt"/>
                <a:ea typeface="+mn-ea"/>
                <a:cs typeface="+mn-cs"/>
              </a:rPr>
              <a:t>General appearance: </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45 years old tired, distressed woman</a:t>
            </a:r>
          </a:p>
          <a:p>
            <a:r>
              <a:rPr lang="en-US" sz="1200" kern="1200" dirty="0" smtClean="0">
                <a:solidFill>
                  <a:schemeClr val="tx1"/>
                </a:solidFill>
                <a:latin typeface="+mn-lt"/>
                <a:ea typeface="+mn-ea"/>
                <a:cs typeface="+mn-cs"/>
              </a:rPr>
              <a:t>Appropriately dressed for the weather</a:t>
            </a:r>
          </a:p>
          <a:p>
            <a:r>
              <a:rPr lang="en-US" sz="1200" kern="1200" dirty="0" smtClean="0">
                <a:solidFill>
                  <a:schemeClr val="tx1"/>
                </a:solidFill>
                <a:latin typeface="+mn-lt"/>
                <a:ea typeface="+mn-ea"/>
                <a:cs typeface="+mn-cs"/>
              </a:rPr>
              <a:t>Underweight</a:t>
            </a:r>
          </a:p>
          <a:p>
            <a:r>
              <a:rPr lang="en-US" sz="1200" kern="1200" dirty="0" smtClean="0">
                <a:solidFill>
                  <a:schemeClr val="tx1"/>
                </a:solidFill>
                <a:latin typeface="+mn-lt"/>
                <a:ea typeface="+mn-ea"/>
                <a:cs typeface="+mn-cs"/>
              </a:rPr>
              <a:t>Has not showered in approx 3 days</a:t>
            </a:r>
          </a:p>
          <a:p>
            <a:r>
              <a:rPr lang="en-US" sz="1200" kern="1200" dirty="0" smtClean="0">
                <a:solidFill>
                  <a:schemeClr val="tx1"/>
                </a:solidFill>
                <a:latin typeface="+mn-lt"/>
                <a:ea typeface="+mn-ea"/>
                <a:cs typeface="+mn-cs"/>
              </a:rPr>
              <a:t>Hair un-brushed</a:t>
            </a:r>
          </a:p>
          <a:p>
            <a:r>
              <a:rPr lang="en-US" sz="1200" kern="1200" dirty="0" smtClean="0">
                <a:solidFill>
                  <a:schemeClr val="tx1"/>
                </a:solidFill>
                <a:latin typeface="+mn-lt"/>
                <a:ea typeface="+mn-ea"/>
                <a:cs typeface="+mn-cs"/>
              </a:rPr>
              <a:t> </a:t>
            </a:r>
          </a:p>
          <a:p>
            <a:r>
              <a:rPr lang="en-US" sz="1200" b="1" u="sng" kern="1200" dirty="0" smtClean="0">
                <a:solidFill>
                  <a:schemeClr val="tx1"/>
                </a:solidFill>
                <a:latin typeface="+mn-lt"/>
                <a:ea typeface="+mn-ea"/>
                <a:cs typeface="+mn-cs"/>
              </a:rPr>
              <a:t>Body language:</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Mildly restless and agitated</a:t>
            </a:r>
          </a:p>
          <a:p>
            <a:r>
              <a:rPr lang="en-US" sz="1200" b="1" u="none" strike="noStrike" kern="1200" dirty="0" smtClean="0">
                <a:solidFill>
                  <a:schemeClr val="tx1"/>
                </a:solidFill>
                <a:latin typeface="+mn-lt"/>
                <a:ea typeface="+mn-ea"/>
                <a:cs typeface="+mn-cs"/>
              </a:rPr>
              <a:t> </a:t>
            </a:r>
            <a:endParaRPr lang="en-US" sz="1200" kern="1200" dirty="0" smtClean="0">
              <a:solidFill>
                <a:schemeClr val="tx1"/>
              </a:solidFill>
              <a:latin typeface="+mn-lt"/>
              <a:ea typeface="+mn-ea"/>
              <a:cs typeface="+mn-cs"/>
            </a:endParaRPr>
          </a:p>
          <a:p>
            <a:r>
              <a:rPr lang="en-US" sz="1200" b="1" u="sng" kern="1200" dirty="0" smtClean="0">
                <a:solidFill>
                  <a:schemeClr val="tx1"/>
                </a:solidFill>
                <a:latin typeface="+mn-lt"/>
                <a:ea typeface="+mn-ea"/>
                <a:cs typeface="+mn-cs"/>
              </a:rPr>
              <a:t>Mood/ affect:</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Monotone</a:t>
            </a:r>
          </a:p>
          <a:p>
            <a:r>
              <a:rPr lang="en-US" sz="1200" kern="1200" dirty="0" smtClean="0">
                <a:solidFill>
                  <a:schemeClr val="tx1"/>
                </a:solidFill>
                <a:latin typeface="+mn-lt"/>
                <a:ea typeface="+mn-ea"/>
                <a:cs typeface="+mn-cs"/>
              </a:rPr>
              <a:t>No or nearly no emotional expression</a:t>
            </a:r>
          </a:p>
          <a:p>
            <a:r>
              <a:rPr lang="en-US" sz="1200" kern="1200" dirty="0" smtClean="0">
                <a:solidFill>
                  <a:schemeClr val="tx1"/>
                </a:solidFill>
                <a:latin typeface="+mn-lt"/>
                <a:ea typeface="+mn-ea"/>
                <a:cs typeface="+mn-cs"/>
              </a:rPr>
              <a:t>Abrupt initially when speaking to pharmacist</a:t>
            </a:r>
          </a:p>
          <a:p>
            <a:r>
              <a:rPr lang="en-US" sz="1200" kern="1200" dirty="0" smtClean="0">
                <a:solidFill>
                  <a:schemeClr val="tx1"/>
                </a:solidFill>
                <a:latin typeface="+mn-lt"/>
                <a:ea typeface="+mn-ea"/>
                <a:cs typeface="+mn-cs"/>
              </a:rPr>
              <a:t>No interest in her future/ future plan like employment, etc.</a:t>
            </a:r>
          </a:p>
          <a:p>
            <a:r>
              <a:rPr lang="en-US" sz="1200" b="1" u="none" strike="noStrike" kern="1200" dirty="0" smtClean="0">
                <a:solidFill>
                  <a:schemeClr val="tx1"/>
                </a:solidFill>
                <a:latin typeface="+mn-lt"/>
                <a:ea typeface="+mn-ea"/>
                <a:cs typeface="+mn-cs"/>
              </a:rPr>
              <a:t> </a:t>
            </a:r>
            <a:endParaRPr lang="en-US" sz="1200" kern="1200" dirty="0" smtClean="0">
              <a:solidFill>
                <a:schemeClr val="tx1"/>
              </a:solidFill>
              <a:latin typeface="+mn-lt"/>
              <a:ea typeface="+mn-ea"/>
              <a:cs typeface="+mn-cs"/>
            </a:endParaRPr>
          </a:p>
          <a:p>
            <a:r>
              <a:rPr lang="en-US" sz="1200" b="1" u="sng" kern="1200" dirty="0" smtClean="0">
                <a:solidFill>
                  <a:schemeClr val="tx1"/>
                </a:solidFill>
                <a:latin typeface="+mn-lt"/>
                <a:ea typeface="+mn-ea"/>
                <a:cs typeface="+mn-cs"/>
              </a:rPr>
              <a:t>Communications: </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Communications change from being somewhat irritable to being emotional after the conversation changes from focusing on sleep to focusing on suicidal thinking. Talking about it is like a release of emotions. She becomes eager to tell the pharmacist, when in private, of her losses and of her thoughts of death and suicide. </a:t>
            </a:r>
          </a:p>
          <a:p>
            <a:r>
              <a:rPr lang="en-US" sz="1200" kern="1200" dirty="0" smtClean="0">
                <a:solidFill>
                  <a:schemeClr val="tx1"/>
                </a:solidFill>
                <a:latin typeface="+mn-lt"/>
                <a:ea typeface="+mn-ea"/>
                <a:cs typeface="+mn-cs"/>
              </a:rPr>
              <a:t>Becomes increasingly comfortable opening up to pharmacist as he shows genuine interest and concern about her mental health. </a:t>
            </a:r>
          </a:p>
          <a:p>
            <a:r>
              <a:rPr lang="en-US" sz="1200" kern="1200" dirty="0" smtClean="0">
                <a:solidFill>
                  <a:schemeClr val="tx1"/>
                </a:solidFill>
                <a:latin typeface="+mn-lt"/>
                <a:ea typeface="+mn-ea"/>
                <a:cs typeface="+mn-cs"/>
              </a:rPr>
              <a:t> </a:t>
            </a:r>
          </a:p>
          <a:p>
            <a:r>
              <a:rPr lang="en-US" sz="1200" b="1" u="sng" kern="1200" dirty="0" smtClean="0">
                <a:solidFill>
                  <a:schemeClr val="tx1"/>
                </a:solidFill>
                <a:latin typeface="+mn-lt"/>
                <a:ea typeface="+mn-ea"/>
                <a:cs typeface="+mn-cs"/>
              </a:rPr>
              <a:t>Patient insight/ agenda: </a:t>
            </a:r>
            <a:endParaRPr lang="en-US" sz="1200" kern="1200" dirty="0" smtClean="0">
              <a:solidFill>
                <a:schemeClr val="tx1"/>
              </a:solidFill>
              <a:latin typeface="+mn-lt"/>
              <a:ea typeface="+mn-ea"/>
              <a:cs typeface="+mn-cs"/>
            </a:endParaRPr>
          </a:p>
          <a:p>
            <a:r>
              <a:rPr lang="en-US" sz="1200" b="1" u="sng" kern="1200" dirty="0" smtClean="0">
                <a:solidFill>
                  <a:schemeClr val="tx1"/>
                </a:solidFill>
                <a:latin typeface="+mn-lt"/>
                <a:ea typeface="+mn-ea"/>
                <a:cs typeface="+mn-cs"/>
              </a:rPr>
              <a:t>*this information will  not be given voluntarily</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Is considering attempting suicide </a:t>
            </a:r>
            <a:r>
              <a:rPr lang="en-US" sz="1200" b="1" kern="1200" dirty="0" smtClean="0">
                <a:solidFill>
                  <a:schemeClr val="tx1"/>
                </a:solidFill>
                <a:latin typeface="+mn-lt"/>
                <a:ea typeface="+mn-ea"/>
                <a:cs typeface="+mn-cs"/>
              </a:rPr>
              <a:t>using alcohol and sleeping pills</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Is talking to pharmacist to secretively get information to help make her plan</a:t>
            </a:r>
          </a:p>
          <a:p>
            <a:r>
              <a:rPr lang="en-US" sz="1200" kern="1200" dirty="0" smtClean="0">
                <a:solidFill>
                  <a:schemeClr val="tx1"/>
                </a:solidFill>
                <a:latin typeface="+mn-lt"/>
                <a:ea typeface="+mn-ea"/>
                <a:cs typeface="+mn-cs"/>
              </a:rPr>
              <a:t>Is not convinced she really wants to take her own life. </a:t>
            </a:r>
          </a:p>
          <a:p>
            <a:r>
              <a:rPr lang="en-US" sz="1200" b="1" kern="1200" dirty="0" smtClean="0">
                <a:solidFill>
                  <a:schemeClr val="tx1"/>
                </a:solidFill>
                <a:latin typeface="+mn-lt"/>
                <a:ea typeface="+mn-ea"/>
                <a:cs typeface="+mn-cs"/>
              </a:rPr>
              <a:t>Feels:</a:t>
            </a:r>
            <a:r>
              <a:rPr lang="en-US" sz="1200" kern="1200" dirty="0" smtClean="0">
                <a:solidFill>
                  <a:schemeClr val="tx1"/>
                </a:solidFill>
                <a:latin typeface="+mn-lt"/>
                <a:ea typeface="+mn-ea"/>
                <a:cs typeface="+mn-cs"/>
              </a:rPr>
              <a:t> depressed, like her family would be better off without her, has a hard time concentrating, feels helpless about what to do (doesn’t know how to fix how she is feeling), is hopeless about her future.  When asked about her “plan”, she can reveal that she was looking to </a:t>
            </a:r>
            <a:r>
              <a:rPr lang="en-US" sz="1200" b="1" kern="1200" dirty="0" smtClean="0">
                <a:solidFill>
                  <a:schemeClr val="tx1"/>
                </a:solidFill>
                <a:latin typeface="+mn-lt"/>
                <a:ea typeface="+mn-ea"/>
                <a:cs typeface="+mn-cs"/>
              </a:rPr>
              <a:t>use sleeping pills and alcohol in overdose</a:t>
            </a:r>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 </a:t>
            </a:r>
          </a:p>
          <a:p>
            <a:r>
              <a:rPr lang="en-US" sz="1200" b="1" u="sng" kern="1200" dirty="0" smtClean="0">
                <a:solidFill>
                  <a:schemeClr val="tx1"/>
                </a:solidFill>
                <a:latin typeface="+mn-lt"/>
                <a:ea typeface="+mn-ea"/>
                <a:cs typeface="+mn-cs"/>
              </a:rPr>
              <a:t>Medications current: </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Ibuprofen as needed for headache, approx. 5 times a month</a:t>
            </a:r>
          </a:p>
          <a:p>
            <a:r>
              <a:rPr lang="en-US" sz="1200" kern="1200" dirty="0" smtClean="0">
                <a:solidFill>
                  <a:schemeClr val="tx1"/>
                </a:solidFill>
                <a:latin typeface="+mn-lt"/>
                <a:ea typeface="+mn-ea"/>
                <a:cs typeface="+mn-cs"/>
              </a:rPr>
              <a:t>No over the counter medications </a:t>
            </a:r>
          </a:p>
          <a:p>
            <a:r>
              <a:rPr lang="en-US" sz="1200" kern="1200" dirty="0" smtClean="0">
                <a:solidFill>
                  <a:schemeClr val="tx1"/>
                </a:solidFill>
                <a:latin typeface="+mn-lt"/>
                <a:ea typeface="+mn-ea"/>
                <a:cs typeface="+mn-cs"/>
              </a:rPr>
              <a:t>No natural health products or supplements</a:t>
            </a:r>
          </a:p>
          <a:p>
            <a:r>
              <a:rPr lang="en-US" sz="1200" kern="1200" dirty="0" smtClean="0">
                <a:solidFill>
                  <a:schemeClr val="tx1"/>
                </a:solidFill>
                <a:latin typeface="+mn-lt"/>
                <a:ea typeface="+mn-ea"/>
                <a:cs typeface="+mn-cs"/>
              </a:rPr>
              <a:t>Has not tried anything for sleep yet except having 2-3 glasses of wine before bed.</a:t>
            </a:r>
          </a:p>
          <a:p>
            <a:r>
              <a:rPr lang="en-US" sz="1200" kern="1200" dirty="0" smtClean="0">
                <a:solidFill>
                  <a:schemeClr val="tx1"/>
                </a:solidFill>
                <a:latin typeface="+mn-lt"/>
                <a:ea typeface="+mn-ea"/>
                <a:cs typeface="+mn-cs"/>
              </a:rPr>
              <a:t> </a:t>
            </a:r>
          </a:p>
          <a:p>
            <a:r>
              <a:rPr lang="en-US" sz="1200" b="1" u="sng" kern="1200" dirty="0" smtClean="0">
                <a:solidFill>
                  <a:schemeClr val="tx1"/>
                </a:solidFill>
                <a:latin typeface="+mn-lt"/>
                <a:ea typeface="+mn-ea"/>
                <a:cs typeface="+mn-cs"/>
              </a:rPr>
              <a:t>Allergies:</a:t>
            </a:r>
            <a:r>
              <a:rPr lang="en-US" sz="1200" b="1" kern="1200" dirty="0" smtClean="0">
                <a:solidFill>
                  <a:schemeClr val="tx1"/>
                </a:solidFill>
                <a:latin typeface="+mn-lt"/>
                <a:ea typeface="+mn-ea"/>
                <a:cs typeface="+mn-cs"/>
              </a:rPr>
              <a:t> </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No allergies</a:t>
            </a:r>
          </a:p>
          <a:p>
            <a:r>
              <a:rPr lang="en-US" sz="1200" kern="1200" dirty="0" smtClean="0">
                <a:solidFill>
                  <a:schemeClr val="tx1"/>
                </a:solidFill>
                <a:latin typeface="+mn-lt"/>
                <a:ea typeface="+mn-ea"/>
                <a:cs typeface="+mn-cs"/>
              </a:rPr>
              <a:t> </a:t>
            </a:r>
          </a:p>
          <a:p>
            <a:r>
              <a:rPr lang="en-US" sz="1200" b="1" u="sng" kern="1200" dirty="0" smtClean="0">
                <a:solidFill>
                  <a:schemeClr val="tx1"/>
                </a:solidFill>
                <a:latin typeface="+mn-lt"/>
                <a:ea typeface="+mn-ea"/>
                <a:cs typeface="+mn-cs"/>
              </a:rPr>
              <a:t>Doctor: </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Has a family doctor</a:t>
            </a:r>
          </a:p>
          <a:p>
            <a:r>
              <a:rPr lang="en-US" sz="1200" kern="1200" dirty="0" smtClean="0">
                <a:solidFill>
                  <a:schemeClr val="tx1"/>
                </a:solidFill>
                <a:latin typeface="+mn-lt"/>
                <a:ea typeface="+mn-ea"/>
                <a:cs typeface="+mn-cs"/>
              </a:rPr>
              <a:t>No specialists (never seen a psychiatrist) </a:t>
            </a:r>
          </a:p>
          <a:p>
            <a:r>
              <a:rPr lang="en-US" sz="1200" kern="1200" dirty="0" smtClean="0">
                <a:solidFill>
                  <a:schemeClr val="tx1"/>
                </a:solidFill>
                <a:latin typeface="+mn-lt"/>
                <a:ea typeface="+mn-ea"/>
                <a:cs typeface="+mn-cs"/>
              </a:rPr>
              <a:t> </a:t>
            </a:r>
          </a:p>
          <a:p>
            <a:r>
              <a:rPr lang="en-US" sz="1200" b="1" u="sng" kern="1200" dirty="0" smtClean="0">
                <a:solidFill>
                  <a:schemeClr val="tx1"/>
                </a:solidFill>
                <a:latin typeface="+mn-lt"/>
                <a:ea typeface="+mn-ea"/>
                <a:cs typeface="+mn-cs"/>
              </a:rPr>
              <a:t>History of present illness: </a:t>
            </a:r>
            <a:r>
              <a:rPr lang="en-US" sz="1200" u="sng" kern="1200" dirty="0" smtClean="0">
                <a:solidFill>
                  <a:schemeClr val="tx1"/>
                </a:solidFill>
                <a:latin typeface="+mn-lt"/>
                <a:ea typeface="+mn-ea"/>
                <a:cs typeface="+mn-cs"/>
              </a:rPr>
              <a:t>[provide this information upon reasonable inquiry by the pharmacist]</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Can’t get to sleep at night</a:t>
            </a:r>
          </a:p>
          <a:p>
            <a:r>
              <a:rPr lang="en-US" sz="1200" kern="1200" dirty="0" smtClean="0">
                <a:solidFill>
                  <a:schemeClr val="tx1"/>
                </a:solidFill>
                <a:latin typeface="+mn-lt"/>
                <a:ea typeface="+mn-ea"/>
                <a:cs typeface="+mn-cs"/>
              </a:rPr>
              <a:t>Started about a year ago and has got worse in the past several weeks. </a:t>
            </a:r>
          </a:p>
          <a:p>
            <a:r>
              <a:rPr lang="en-US" sz="1200" kern="1200" dirty="0" smtClean="0">
                <a:solidFill>
                  <a:schemeClr val="tx1"/>
                </a:solidFill>
                <a:latin typeface="+mn-lt"/>
                <a:ea typeface="+mn-ea"/>
                <a:cs typeface="+mn-cs"/>
              </a:rPr>
              <a:t>Was something that would go away after a few days of poor sleep, but has not relented for weeks now. </a:t>
            </a:r>
          </a:p>
          <a:p>
            <a:r>
              <a:rPr lang="en-US" sz="1200" kern="1200" dirty="0" smtClean="0">
                <a:solidFill>
                  <a:schemeClr val="tx1"/>
                </a:solidFill>
                <a:latin typeface="+mn-lt"/>
                <a:ea typeface="+mn-ea"/>
                <a:cs typeface="+mn-cs"/>
              </a:rPr>
              <a:t>Gets an average of 4-5 hours a night, falling asleep at 4-5 am and waking up at 8-9 am.</a:t>
            </a:r>
          </a:p>
          <a:p>
            <a:r>
              <a:rPr lang="en-US" sz="1200" kern="1200" dirty="0" smtClean="0">
                <a:solidFill>
                  <a:schemeClr val="tx1"/>
                </a:solidFill>
                <a:latin typeface="+mn-lt"/>
                <a:ea typeface="+mn-ea"/>
                <a:cs typeface="+mn-cs"/>
              </a:rPr>
              <a:t>Has daytime sedation and can’t really function, feels tired all the time. </a:t>
            </a:r>
          </a:p>
          <a:p>
            <a:r>
              <a:rPr lang="en-US" sz="1200" kern="1200" dirty="0" smtClean="0">
                <a:solidFill>
                  <a:schemeClr val="tx1"/>
                </a:solidFill>
                <a:latin typeface="+mn-lt"/>
                <a:ea typeface="+mn-ea"/>
                <a:cs typeface="+mn-cs"/>
              </a:rPr>
              <a:t>House is a mess. Hardly any groceries. Doesn’t prepares meals. </a:t>
            </a:r>
          </a:p>
          <a:p>
            <a:r>
              <a:rPr lang="en-US" sz="1200" kern="1200" dirty="0" smtClean="0">
                <a:solidFill>
                  <a:schemeClr val="tx1"/>
                </a:solidFill>
                <a:latin typeface="+mn-lt"/>
                <a:ea typeface="+mn-ea"/>
                <a:cs typeface="+mn-cs"/>
              </a:rPr>
              <a:t>Sleeps in a dark room, attempts to fall asleep starting at 11:30 pm normally.</a:t>
            </a:r>
          </a:p>
          <a:p>
            <a:r>
              <a:rPr lang="en-US" sz="1200" kern="1200" dirty="0" smtClean="0">
                <a:solidFill>
                  <a:schemeClr val="tx1"/>
                </a:solidFill>
                <a:latin typeface="+mn-lt"/>
                <a:ea typeface="+mn-ea"/>
                <a:cs typeface="+mn-cs"/>
              </a:rPr>
              <a:t>Starts to think about losses, isolation, emptiness when trying to fall asleep.</a:t>
            </a:r>
          </a:p>
          <a:p>
            <a:r>
              <a:rPr lang="en-US" sz="1200" kern="1200" dirty="0" smtClean="0">
                <a:solidFill>
                  <a:schemeClr val="tx1"/>
                </a:solidFill>
                <a:latin typeface="+mn-lt"/>
                <a:ea typeface="+mn-ea"/>
                <a:cs typeface="+mn-cs"/>
              </a:rPr>
              <a:t>Has recently lost weight without attempting to, just eating less, loss of appetite. </a:t>
            </a:r>
          </a:p>
          <a:p>
            <a:r>
              <a:rPr lang="en-US" sz="1200" b="1" kern="1200" dirty="0" smtClean="0">
                <a:solidFill>
                  <a:schemeClr val="tx1"/>
                </a:solidFill>
                <a:latin typeface="+mn-lt"/>
                <a:ea typeface="+mn-ea"/>
                <a:cs typeface="+mn-cs"/>
              </a:rPr>
              <a:t>Feeling:</a:t>
            </a:r>
            <a:r>
              <a:rPr lang="en-US" sz="1200" kern="1200" dirty="0" smtClean="0">
                <a:solidFill>
                  <a:schemeClr val="tx1"/>
                </a:solidFill>
                <a:latin typeface="+mn-lt"/>
                <a:ea typeface="+mn-ea"/>
                <a:cs typeface="+mn-cs"/>
              </a:rPr>
              <a:t> Tired, restless, hard time concentrating, doesn’t get hungry, feeling down/ sad, lack of interest in future.</a:t>
            </a:r>
          </a:p>
          <a:p>
            <a:r>
              <a:rPr lang="en-US" sz="1200" kern="1200" dirty="0" smtClean="0">
                <a:solidFill>
                  <a:schemeClr val="tx1"/>
                </a:solidFill>
                <a:latin typeface="+mn-lt"/>
                <a:ea typeface="+mn-ea"/>
                <a:cs typeface="+mn-cs"/>
              </a:rPr>
              <a:t>*Feels very guilty for not talking to her son and for her excessive use of alcohol </a:t>
            </a:r>
          </a:p>
          <a:p>
            <a:r>
              <a:rPr lang="en-US" sz="1200" kern="1200" dirty="0" smtClean="0">
                <a:solidFill>
                  <a:schemeClr val="tx1"/>
                </a:solidFill>
                <a:latin typeface="+mn-lt"/>
                <a:ea typeface="+mn-ea"/>
                <a:cs typeface="+mn-cs"/>
              </a:rPr>
              <a:t>*Keeps having the thought that her family would be better off without her</a:t>
            </a:r>
          </a:p>
          <a:p>
            <a:r>
              <a:rPr lang="en-US" sz="1200" kern="1200" dirty="0" smtClean="0">
                <a:solidFill>
                  <a:schemeClr val="tx1"/>
                </a:solidFill>
                <a:latin typeface="+mn-lt"/>
                <a:ea typeface="+mn-ea"/>
                <a:cs typeface="+mn-cs"/>
              </a:rPr>
              <a:t>*Has considered committing suicide (alcohol/ sleeping pills)</a:t>
            </a:r>
          </a:p>
          <a:p>
            <a:r>
              <a:rPr lang="en-US" sz="1200" kern="1200" dirty="0" smtClean="0">
                <a:solidFill>
                  <a:schemeClr val="tx1"/>
                </a:solidFill>
                <a:latin typeface="+mn-lt"/>
                <a:ea typeface="+mn-ea"/>
                <a:cs typeface="+mn-cs"/>
              </a:rPr>
              <a:t>*Having second thoughts about her suicide plan: still wants to make amends with her son, who she loves very much </a:t>
            </a:r>
          </a:p>
          <a:p>
            <a:r>
              <a:rPr lang="en-US" sz="1200" kern="1200" dirty="0" smtClean="0">
                <a:solidFill>
                  <a:schemeClr val="tx1"/>
                </a:solidFill>
                <a:latin typeface="+mn-lt"/>
                <a:ea typeface="+mn-ea"/>
                <a:cs typeface="+mn-cs"/>
              </a:rPr>
              <a:t> </a:t>
            </a:r>
          </a:p>
          <a:p>
            <a:r>
              <a:rPr lang="en-US" sz="1200" b="1" u="sng" kern="1200" dirty="0" smtClean="0">
                <a:solidFill>
                  <a:schemeClr val="tx1"/>
                </a:solidFill>
                <a:latin typeface="+mn-lt"/>
                <a:ea typeface="+mn-ea"/>
                <a:cs typeface="+mn-cs"/>
              </a:rPr>
              <a:t>Past medical/psychiatric history:</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Has experienced depressive episodes occasionally in her adult years.</a:t>
            </a:r>
          </a:p>
          <a:p>
            <a:r>
              <a:rPr lang="en-US" sz="1200" u="sng" kern="1200" dirty="0" smtClean="0">
                <a:solidFill>
                  <a:schemeClr val="tx1"/>
                </a:solidFill>
                <a:latin typeface="+mn-lt"/>
                <a:ea typeface="+mn-ea"/>
                <a:cs typeface="+mn-cs"/>
              </a:rPr>
              <a:t>No</a:t>
            </a:r>
            <a:r>
              <a:rPr lang="en-US" sz="1200" kern="1200" dirty="0" smtClean="0">
                <a:solidFill>
                  <a:schemeClr val="tx1"/>
                </a:solidFill>
                <a:latin typeface="+mn-lt"/>
                <a:ea typeface="+mn-ea"/>
                <a:cs typeface="+mn-cs"/>
              </a:rPr>
              <a:t> suicide attempts in the past. </a:t>
            </a:r>
          </a:p>
          <a:p>
            <a:r>
              <a:rPr lang="en-US" sz="1200" kern="1200" dirty="0" smtClean="0">
                <a:solidFill>
                  <a:schemeClr val="tx1"/>
                </a:solidFill>
                <a:latin typeface="+mn-lt"/>
                <a:ea typeface="+mn-ea"/>
                <a:cs typeface="+mn-cs"/>
              </a:rPr>
              <a:t>Functions well between episodes.</a:t>
            </a:r>
          </a:p>
          <a:p>
            <a:r>
              <a:rPr lang="en-US" sz="1200" kern="1200" dirty="0" smtClean="0">
                <a:solidFill>
                  <a:schemeClr val="tx1"/>
                </a:solidFill>
                <a:latin typeface="+mn-lt"/>
                <a:ea typeface="+mn-ea"/>
                <a:cs typeface="+mn-cs"/>
              </a:rPr>
              <a:t>During episodes has used alcohol to manage the pain of depression. An everyday occasion to drink until intoxicated after work. </a:t>
            </a:r>
          </a:p>
          <a:p>
            <a:r>
              <a:rPr lang="en-US" sz="1200" kern="1200" dirty="0" smtClean="0">
                <a:solidFill>
                  <a:schemeClr val="tx1"/>
                </a:solidFill>
                <a:latin typeface="+mn-lt"/>
                <a:ea typeface="+mn-ea"/>
                <a:cs typeface="+mn-cs"/>
              </a:rPr>
              <a:t>Was unavailable to her family emotionally, was withdrawn, selfish, during her episodes. Relationships suffered. </a:t>
            </a:r>
          </a:p>
          <a:p>
            <a:r>
              <a:rPr lang="en-US" sz="1200" kern="1200" dirty="0" smtClean="0">
                <a:solidFill>
                  <a:schemeClr val="tx1"/>
                </a:solidFill>
                <a:latin typeface="+mn-lt"/>
                <a:ea typeface="+mn-ea"/>
                <a:cs typeface="+mn-cs"/>
              </a:rPr>
              <a:t>Depressive episodes started in her later 20s.</a:t>
            </a:r>
          </a:p>
          <a:p>
            <a:r>
              <a:rPr lang="en-US" sz="1200" kern="1200" dirty="0" smtClean="0">
                <a:solidFill>
                  <a:schemeClr val="tx1"/>
                </a:solidFill>
                <a:latin typeface="+mn-lt"/>
                <a:ea typeface="+mn-ea"/>
                <a:cs typeface="+mn-cs"/>
              </a:rPr>
              <a:t>Has taken various antidepressants. Agrees that some helped but doesn’t like the idea of them. In 2010 (see employment below), while on a leave of absence she was very depressed and drinking heavily. Eventually she agreed to cut down on her drinking and start an antidepressant on her family doctors advice. Her recovery was slow but eventually she was able to return to work. </a:t>
            </a: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 </a:t>
            </a:r>
          </a:p>
          <a:p>
            <a:r>
              <a:rPr lang="en-US" sz="1200" b="1" u="sng" kern="1200" dirty="0" smtClean="0">
                <a:solidFill>
                  <a:schemeClr val="tx1"/>
                </a:solidFill>
                <a:latin typeface="+mn-lt"/>
                <a:ea typeface="+mn-ea"/>
                <a:cs typeface="+mn-cs"/>
              </a:rPr>
              <a:t>Living situation/Relationships:</a:t>
            </a:r>
            <a:endParaRPr lang="en-US" sz="1200" kern="1200" dirty="0" smtClean="0">
              <a:solidFill>
                <a:schemeClr val="tx1"/>
              </a:solidFill>
              <a:latin typeface="+mn-lt"/>
              <a:ea typeface="+mn-ea"/>
              <a:cs typeface="+mn-cs"/>
            </a:endParaRPr>
          </a:p>
          <a:p>
            <a:r>
              <a:rPr lang="en-US" sz="1200" b="1" kern="1200" dirty="0" smtClean="0">
                <a:solidFill>
                  <a:schemeClr val="tx1"/>
                </a:solidFill>
                <a:latin typeface="+mn-lt"/>
                <a:ea typeface="+mn-ea"/>
                <a:cs typeface="+mn-cs"/>
              </a:rPr>
              <a:t>Living arrangements</a:t>
            </a:r>
            <a:r>
              <a:rPr lang="en-US" sz="1200" kern="1200" dirty="0" smtClean="0">
                <a:solidFill>
                  <a:schemeClr val="tx1"/>
                </a:solidFill>
                <a:latin typeface="+mn-lt"/>
                <a:ea typeface="+mn-ea"/>
                <a:cs typeface="+mn-cs"/>
              </a:rPr>
              <a:t>: Lives in Amherst, Nova Scotia, alone in the same house she lived in with her husband</a:t>
            </a:r>
          </a:p>
          <a:p>
            <a:r>
              <a:rPr lang="en-US" sz="1200" b="1" kern="1200" dirty="0" smtClean="0">
                <a:solidFill>
                  <a:schemeClr val="tx1"/>
                </a:solidFill>
                <a:latin typeface="+mn-lt"/>
                <a:ea typeface="+mn-ea"/>
                <a:cs typeface="+mn-cs"/>
              </a:rPr>
              <a:t>Marital status:</a:t>
            </a:r>
            <a:r>
              <a:rPr lang="en-US" sz="1200" kern="1200" dirty="0" smtClean="0">
                <a:solidFill>
                  <a:schemeClr val="tx1"/>
                </a:solidFill>
                <a:latin typeface="+mn-lt"/>
                <a:ea typeface="+mn-ea"/>
                <a:cs typeface="+mn-cs"/>
              </a:rPr>
              <a:t> Divorced 3 years ago from husband, was not an amicable divorce and does not speak to him.</a:t>
            </a:r>
          </a:p>
          <a:p>
            <a:r>
              <a:rPr lang="en-US" sz="1200" b="1" kern="1200" dirty="0" smtClean="0">
                <a:solidFill>
                  <a:schemeClr val="tx1"/>
                </a:solidFill>
                <a:latin typeface="+mn-lt"/>
                <a:ea typeface="+mn-ea"/>
                <a:cs typeface="+mn-cs"/>
              </a:rPr>
              <a:t>Children: </a:t>
            </a:r>
            <a:r>
              <a:rPr lang="en-US" sz="1200" kern="1200" dirty="0" smtClean="0">
                <a:solidFill>
                  <a:schemeClr val="tx1"/>
                </a:solidFill>
                <a:latin typeface="+mn-lt"/>
                <a:ea typeface="+mn-ea"/>
                <a:cs typeface="+mn-cs"/>
              </a:rPr>
              <a:t>Son, 23 years old, lives and works in Alberta, hasn’t spoken to his mother for months due to his disappointment in her drinking.</a:t>
            </a:r>
          </a:p>
          <a:p>
            <a:r>
              <a:rPr lang="en-US" sz="1200" b="1" kern="1200" dirty="0" smtClean="0">
                <a:solidFill>
                  <a:schemeClr val="tx1"/>
                </a:solidFill>
                <a:latin typeface="+mn-lt"/>
                <a:ea typeface="+mn-ea"/>
                <a:cs typeface="+mn-cs"/>
              </a:rPr>
              <a:t>Parents:</a:t>
            </a:r>
            <a:r>
              <a:rPr lang="en-US" sz="1200" kern="1200" dirty="0" smtClean="0">
                <a:solidFill>
                  <a:schemeClr val="tx1"/>
                </a:solidFill>
                <a:latin typeface="+mn-lt"/>
                <a:ea typeface="+mn-ea"/>
                <a:cs typeface="+mn-cs"/>
              </a:rPr>
              <a:t> father died years ago (he was an alcoholic).  Mother: lives in Amherst N.S. independently, age 70, good relationship (mother is a support) </a:t>
            </a:r>
          </a:p>
          <a:p>
            <a:r>
              <a:rPr lang="en-US" sz="1200" b="1" kern="1200" dirty="0" smtClean="0">
                <a:solidFill>
                  <a:schemeClr val="tx1"/>
                </a:solidFill>
                <a:latin typeface="+mn-lt"/>
                <a:ea typeface="+mn-ea"/>
                <a:cs typeface="+mn-cs"/>
              </a:rPr>
              <a:t>Siblings:</a:t>
            </a:r>
            <a:r>
              <a:rPr lang="en-US" sz="1200" kern="1200" dirty="0" smtClean="0">
                <a:solidFill>
                  <a:schemeClr val="tx1"/>
                </a:solidFill>
                <a:latin typeface="+mn-lt"/>
                <a:ea typeface="+mn-ea"/>
                <a:cs typeface="+mn-cs"/>
              </a:rPr>
              <a:t> Her only local sibling, her older sister, died 7 years ago of breast cancer. They were close.</a:t>
            </a:r>
          </a:p>
          <a:p>
            <a:r>
              <a:rPr lang="en-US" sz="1200" kern="1200" dirty="0" smtClean="0">
                <a:solidFill>
                  <a:schemeClr val="tx1"/>
                </a:solidFill>
                <a:latin typeface="+mn-lt"/>
                <a:ea typeface="+mn-ea"/>
                <a:cs typeface="+mn-cs"/>
              </a:rPr>
              <a:t> </a:t>
            </a:r>
          </a:p>
          <a:p>
            <a:r>
              <a:rPr lang="en-US" sz="1200" b="1" u="sng" kern="1200" dirty="0" smtClean="0">
                <a:solidFill>
                  <a:schemeClr val="tx1"/>
                </a:solidFill>
                <a:latin typeface="+mn-lt"/>
                <a:ea typeface="+mn-ea"/>
                <a:cs typeface="+mn-cs"/>
              </a:rPr>
              <a:t>Social history: </a:t>
            </a:r>
            <a:endParaRPr lang="en-US" sz="1200" kern="1200" dirty="0" smtClean="0">
              <a:solidFill>
                <a:schemeClr val="tx1"/>
              </a:solidFill>
              <a:latin typeface="+mn-lt"/>
              <a:ea typeface="+mn-ea"/>
              <a:cs typeface="+mn-cs"/>
            </a:endParaRPr>
          </a:p>
          <a:p>
            <a:r>
              <a:rPr lang="en-US" sz="1200" b="1" kern="1200" dirty="0" smtClean="0">
                <a:solidFill>
                  <a:schemeClr val="tx1"/>
                </a:solidFill>
                <a:latin typeface="+mn-lt"/>
                <a:ea typeface="+mn-ea"/>
                <a:cs typeface="+mn-cs"/>
              </a:rPr>
              <a:t>Hobbies and recreation: </a:t>
            </a:r>
            <a:r>
              <a:rPr lang="en-US" sz="1200" kern="1200" dirty="0" smtClean="0">
                <a:solidFill>
                  <a:schemeClr val="tx1"/>
                </a:solidFill>
                <a:latin typeface="+mn-lt"/>
                <a:ea typeface="+mn-ea"/>
                <a:cs typeface="+mn-cs"/>
              </a:rPr>
              <a:t>Has two close friends in town who were very good to her when her husband left. She has withdrawn from them on several occasions and in turn them from her, straining the relationships. She stopped going to church several years ago after her sister died.    </a:t>
            </a:r>
          </a:p>
          <a:p>
            <a:r>
              <a:rPr lang="en-US" sz="1200" b="1" kern="1200" dirty="0" smtClean="0">
                <a:solidFill>
                  <a:schemeClr val="tx1"/>
                </a:solidFill>
                <a:latin typeface="+mn-lt"/>
                <a:ea typeface="+mn-ea"/>
                <a:cs typeface="+mn-cs"/>
              </a:rPr>
              <a:t>Employment: </a:t>
            </a:r>
            <a:r>
              <a:rPr lang="en-US" sz="1200" kern="1200" dirty="0" smtClean="0">
                <a:solidFill>
                  <a:schemeClr val="tx1"/>
                </a:solidFill>
                <a:latin typeface="+mn-lt"/>
                <a:ea typeface="+mn-ea"/>
                <a:cs typeface="+mn-cs"/>
              </a:rPr>
              <a:t>Lost her administrative position with the municipal office 6 months ago due to cutbacks.</a:t>
            </a:r>
            <a:r>
              <a:rPr lang="en-US" sz="1200" b="1" kern="1200" dirty="0" smtClean="0">
                <a:solidFill>
                  <a:schemeClr val="tx1"/>
                </a:solidFill>
                <a:latin typeface="+mn-lt"/>
                <a:ea typeface="+mn-ea"/>
                <a:cs typeface="+mn-cs"/>
              </a:rPr>
              <a:t> </a:t>
            </a:r>
            <a:r>
              <a:rPr lang="en-US" sz="1200" kern="1200" dirty="0" smtClean="0">
                <a:solidFill>
                  <a:schemeClr val="tx1"/>
                </a:solidFill>
                <a:latin typeface="+mn-lt"/>
                <a:ea typeface="+mn-ea"/>
                <a:cs typeface="+mn-cs"/>
              </a:rPr>
              <a:t>She had worked there since 2008 when the new mayor was elected. For 2 years she felt like the job was </a:t>
            </a:r>
            <a:r>
              <a:rPr lang="en-US" sz="1200" i="1" kern="1200" dirty="0" smtClean="0">
                <a:solidFill>
                  <a:schemeClr val="tx1"/>
                </a:solidFill>
                <a:latin typeface="+mn-lt"/>
                <a:ea typeface="+mn-ea"/>
                <a:cs typeface="+mn-cs"/>
              </a:rPr>
              <a:t>a gift from above</a:t>
            </a:r>
            <a:r>
              <a:rPr lang="en-US" sz="1200" kern="1200" dirty="0" smtClean="0">
                <a:solidFill>
                  <a:schemeClr val="tx1"/>
                </a:solidFill>
                <a:latin typeface="+mn-lt"/>
                <a:ea typeface="+mn-ea"/>
                <a:cs typeface="+mn-cs"/>
              </a:rPr>
              <a:t>. Her mood had never been better. However, in 2010 she experienced a severe depression and relapse of alcohol abuse. Her husband left her, moved to Moncton. She was given a leave of absence and she returned to work over a year later. Since losing her position recently, she has not been actively seeking employment, feeling no energy and no point. </a:t>
            </a:r>
          </a:p>
          <a:p>
            <a:r>
              <a:rPr lang="en-US" sz="1200" kern="1200" dirty="0" smtClean="0">
                <a:solidFill>
                  <a:schemeClr val="tx1"/>
                </a:solidFill>
                <a:latin typeface="+mn-lt"/>
                <a:ea typeface="+mn-ea"/>
                <a:cs typeface="+mn-cs"/>
              </a:rPr>
              <a:t> </a:t>
            </a:r>
          </a:p>
          <a:p>
            <a:r>
              <a:rPr lang="en-US" sz="1200" b="1" u="sng" kern="1200" dirty="0" smtClean="0">
                <a:solidFill>
                  <a:schemeClr val="tx1"/>
                </a:solidFill>
                <a:latin typeface="+mn-lt"/>
                <a:ea typeface="+mn-ea"/>
                <a:cs typeface="+mn-cs"/>
              </a:rPr>
              <a:t>Addictions history: </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Has been drinking for 10 years since her relationship with her husband started to decline.</a:t>
            </a:r>
          </a:p>
          <a:p>
            <a:r>
              <a:rPr lang="en-US" sz="1200" kern="1200" dirty="0" smtClean="0">
                <a:solidFill>
                  <a:schemeClr val="tx1"/>
                </a:solidFill>
                <a:latin typeface="+mn-lt"/>
                <a:ea typeface="+mn-ea"/>
                <a:cs typeface="+mn-cs"/>
              </a:rPr>
              <a:t>Drinks 3-4 drinks each day. Tries not to drink before 6 pm each day. </a:t>
            </a:r>
          </a:p>
          <a:p>
            <a:r>
              <a:rPr lang="en-US" sz="1200" kern="1200" dirty="0" smtClean="0">
                <a:solidFill>
                  <a:schemeClr val="tx1"/>
                </a:solidFill>
                <a:latin typeface="+mn-lt"/>
                <a:ea typeface="+mn-ea"/>
                <a:cs typeface="+mn-cs"/>
              </a:rPr>
              <a:t>No recreational drug use</a:t>
            </a:r>
          </a:p>
          <a:p>
            <a:r>
              <a:rPr lang="en-US" sz="1200" kern="1200" dirty="0" smtClean="0">
                <a:solidFill>
                  <a:schemeClr val="tx1"/>
                </a:solidFill>
                <a:latin typeface="+mn-lt"/>
                <a:ea typeface="+mn-ea"/>
                <a:cs typeface="+mn-cs"/>
              </a:rPr>
              <a:t> </a:t>
            </a:r>
          </a:p>
          <a:p>
            <a:r>
              <a:rPr lang="en-US" sz="1200" b="1" u="sng" kern="1200" dirty="0" smtClean="0">
                <a:solidFill>
                  <a:schemeClr val="tx1"/>
                </a:solidFill>
                <a:latin typeface="+mn-lt"/>
                <a:ea typeface="+mn-ea"/>
                <a:cs typeface="+mn-cs"/>
              </a:rPr>
              <a:t>Acting instructions: </a:t>
            </a:r>
            <a:endParaRPr lang="en-US" sz="1200" kern="1200" dirty="0" smtClean="0">
              <a:solidFill>
                <a:schemeClr val="tx1"/>
              </a:solidFill>
              <a:latin typeface="+mn-lt"/>
              <a:ea typeface="+mn-ea"/>
              <a:cs typeface="+mn-cs"/>
            </a:endParaRPr>
          </a:p>
          <a:p>
            <a:r>
              <a:rPr lang="en-US" sz="1200" b="1" u="none" strike="noStrike" kern="1200" dirty="0" smtClean="0">
                <a:solidFill>
                  <a:schemeClr val="tx1"/>
                </a:solidFill>
                <a:latin typeface="+mn-lt"/>
                <a:ea typeface="+mn-ea"/>
                <a:cs typeface="+mn-cs"/>
              </a:rPr>
              <a:t> </a:t>
            </a:r>
            <a:endParaRPr lang="en-US" sz="1200" kern="1200" dirty="0" smtClean="0">
              <a:solidFill>
                <a:schemeClr val="tx1"/>
              </a:solidFill>
              <a:latin typeface="+mn-lt"/>
              <a:ea typeface="+mn-ea"/>
              <a:cs typeface="+mn-cs"/>
            </a:endParaRPr>
          </a:p>
          <a:p>
            <a:r>
              <a:rPr lang="en-US" sz="1200" b="1" kern="1200" dirty="0" smtClean="0">
                <a:solidFill>
                  <a:schemeClr val="tx1"/>
                </a:solidFill>
                <a:latin typeface="+mn-lt"/>
                <a:ea typeface="+mn-ea"/>
                <a:cs typeface="+mn-cs"/>
              </a:rPr>
              <a:t>Information given with general questioning:</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Presenting complaint: I have been having trouble sleeping is there anything you can give me to help?</a:t>
            </a:r>
          </a:p>
          <a:p>
            <a:r>
              <a:rPr lang="en-US" sz="1200" kern="1200" dirty="0" smtClean="0">
                <a:solidFill>
                  <a:schemeClr val="tx1"/>
                </a:solidFill>
                <a:latin typeface="+mn-lt"/>
                <a:ea typeface="+mn-ea"/>
                <a:cs typeface="+mn-cs"/>
              </a:rPr>
              <a:t>Current medications: occasional ibuprofen for headaches (aka hangovers) </a:t>
            </a:r>
          </a:p>
          <a:p>
            <a:r>
              <a:rPr lang="en-US" sz="1200" kern="1200" dirty="0" smtClean="0">
                <a:solidFill>
                  <a:schemeClr val="tx1"/>
                </a:solidFill>
                <a:latin typeface="+mn-lt"/>
                <a:ea typeface="+mn-ea"/>
                <a:cs typeface="+mn-cs"/>
              </a:rPr>
              <a:t>History of present illness: can’t sleep, late onset, short duration, constantly exhausted. </a:t>
            </a:r>
          </a:p>
          <a:p>
            <a:r>
              <a:rPr lang="en-US" sz="1200" kern="1200" dirty="0" smtClean="0">
                <a:solidFill>
                  <a:schemeClr val="tx1"/>
                </a:solidFill>
                <a:latin typeface="+mn-lt"/>
                <a:ea typeface="+mn-ea"/>
                <a:cs typeface="+mn-cs"/>
              </a:rPr>
              <a:t>Past medical history: Will reveal current depressive symptoms and history of depression once speaking in private area. </a:t>
            </a:r>
          </a:p>
          <a:p>
            <a:r>
              <a:rPr lang="en-US" sz="1200" kern="1200" dirty="0" smtClean="0">
                <a:solidFill>
                  <a:schemeClr val="tx1"/>
                </a:solidFill>
                <a:latin typeface="+mn-lt"/>
                <a:ea typeface="+mn-ea"/>
                <a:cs typeface="+mn-cs"/>
              </a:rPr>
              <a:t>Family medical history</a:t>
            </a:r>
          </a:p>
          <a:p>
            <a:r>
              <a:rPr lang="en-US" sz="1200" kern="1200" dirty="0" smtClean="0">
                <a:solidFill>
                  <a:schemeClr val="tx1"/>
                </a:solidFill>
                <a:latin typeface="+mn-lt"/>
                <a:ea typeface="+mn-ea"/>
                <a:cs typeface="+mn-cs"/>
              </a:rPr>
              <a:t>Social history/relationships</a:t>
            </a:r>
          </a:p>
          <a:p>
            <a:r>
              <a:rPr lang="en-US" sz="1200" kern="1200" dirty="0" smtClean="0">
                <a:solidFill>
                  <a:schemeClr val="tx1"/>
                </a:solidFill>
                <a:latin typeface="+mn-lt"/>
                <a:ea typeface="+mn-ea"/>
                <a:cs typeface="+mn-cs"/>
              </a:rPr>
              <a:t>General info on mood</a:t>
            </a:r>
          </a:p>
          <a:p>
            <a:r>
              <a:rPr lang="en-US" sz="1200" kern="1200" dirty="0" smtClean="0">
                <a:solidFill>
                  <a:schemeClr val="tx1"/>
                </a:solidFill>
                <a:latin typeface="+mn-lt"/>
                <a:ea typeface="+mn-ea"/>
                <a:cs typeface="+mn-cs"/>
              </a:rPr>
              <a:t>Addictions history</a:t>
            </a:r>
          </a:p>
          <a:p>
            <a:r>
              <a:rPr lang="en-US" sz="1200" kern="1200" dirty="0" smtClean="0">
                <a:solidFill>
                  <a:schemeClr val="tx1"/>
                </a:solidFill>
                <a:latin typeface="+mn-lt"/>
                <a:ea typeface="+mn-ea"/>
                <a:cs typeface="+mn-cs"/>
              </a:rPr>
              <a:t>Allergies</a:t>
            </a:r>
          </a:p>
          <a:p>
            <a:r>
              <a:rPr lang="en-US" sz="1200" kern="1200" dirty="0" smtClean="0">
                <a:solidFill>
                  <a:schemeClr val="tx1"/>
                </a:solidFill>
                <a:latin typeface="+mn-lt"/>
                <a:ea typeface="+mn-ea"/>
                <a:cs typeface="+mn-cs"/>
              </a:rPr>
              <a:t>Doctor</a:t>
            </a:r>
          </a:p>
          <a:p>
            <a:r>
              <a:rPr lang="en-US" sz="1200" kern="1200" dirty="0" smtClean="0">
                <a:solidFill>
                  <a:schemeClr val="tx1"/>
                </a:solidFill>
                <a:latin typeface="+mn-lt"/>
                <a:ea typeface="+mn-ea"/>
                <a:cs typeface="+mn-cs"/>
              </a:rPr>
              <a:t> </a:t>
            </a:r>
          </a:p>
          <a:p>
            <a:r>
              <a:rPr lang="en-US" sz="1200" b="1" kern="1200" dirty="0" smtClean="0">
                <a:solidFill>
                  <a:schemeClr val="tx1"/>
                </a:solidFill>
                <a:latin typeface="+mn-lt"/>
                <a:ea typeface="+mn-ea"/>
                <a:cs typeface="+mn-cs"/>
              </a:rPr>
              <a:t>Information given with specific questioning:</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Patient insight/agenda: once guard has been let down, Fran feels quite emotional and relieved to tell someone about her psychic pain and wish to end things. She will reveal her thoughts of taking an overdose with sleeping pills and alcohol. </a:t>
            </a:r>
          </a:p>
          <a:p>
            <a:r>
              <a:rPr lang="en-US" sz="1200" kern="1200" dirty="0" smtClean="0">
                <a:solidFill>
                  <a:schemeClr val="tx1"/>
                </a:solidFill>
                <a:latin typeface="+mn-lt"/>
                <a:ea typeface="+mn-ea"/>
                <a:cs typeface="+mn-cs"/>
              </a:rPr>
              <a:t>Feels very guilty for not talking to her son/ for drinking too much </a:t>
            </a:r>
          </a:p>
          <a:p>
            <a:r>
              <a:rPr lang="en-US" sz="1200" kern="1200" dirty="0" smtClean="0">
                <a:solidFill>
                  <a:schemeClr val="tx1"/>
                </a:solidFill>
                <a:latin typeface="+mn-lt"/>
                <a:ea typeface="+mn-ea"/>
                <a:cs typeface="+mn-cs"/>
              </a:rPr>
              <a:t>Thinks that her family would be better off without her</a:t>
            </a:r>
          </a:p>
          <a:p>
            <a:r>
              <a:rPr lang="en-US" sz="1200" kern="1200" dirty="0" smtClean="0">
                <a:solidFill>
                  <a:schemeClr val="tx1"/>
                </a:solidFill>
                <a:latin typeface="+mn-lt"/>
                <a:ea typeface="+mn-ea"/>
                <a:cs typeface="+mn-cs"/>
              </a:rPr>
              <a:t>But, is having second thoughts about her suicide plan (knows how much it would hurt her mother) </a:t>
            </a:r>
          </a:p>
          <a:p>
            <a:r>
              <a:rPr lang="en-US" sz="1200" b="1" u="none" strike="noStrike" kern="1200" dirty="0" smtClean="0">
                <a:solidFill>
                  <a:schemeClr val="tx1"/>
                </a:solidFill>
                <a:latin typeface="+mn-lt"/>
                <a:ea typeface="+mn-ea"/>
                <a:cs typeface="+mn-cs"/>
              </a:rPr>
              <a:t> </a:t>
            </a:r>
            <a:endParaRPr lang="en-US" sz="1200" kern="1200" dirty="0" smtClean="0">
              <a:solidFill>
                <a:schemeClr val="tx1"/>
              </a:solidFill>
              <a:latin typeface="+mn-lt"/>
              <a:ea typeface="+mn-ea"/>
              <a:cs typeface="+mn-cs"/>
            </a:endParaRPr>
          </a:p>
          <a:p>
            <a:r>
              <a:rPr lang="en-US" sz="1200" u="sng" kern="1200" dirty="0" smtClean="0">
                <a:solidFill>
                  <a:schemeClr val="tx1"/>
                </a:solidFill>
                <a:latin typeface="+mn-lt"/>
                <a:ea typeface="+mn-ea"/>
                <a:cs typeface="+mn-cs"/>
              </a:rPr>
              <a:t>Phrases to use:</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I don’t care…</a:t>
            </a:r>
          </a:p>
          <a:p>
            <a:r>
              <a:rPr lang="en-US" sz="1200" kern="1200" dirty="0" smtClean="0">
                <a:solidFill>
                  <a:schemeClr val="tx1"/>
                </a:solidFill>
                <a:latin typeface="+mn-lt"/>
                <a:ea typeface="+mn-ea"/>
                <a:cs typeface="+mn-cs"/>
              </a:rPr>
              <a:t>It doesn’t matter…</a:t>
            </a:r>
          </a:p>
          <a:p>
            <a:r>
              <a:rPr lang="en-US" sz="1200" kern="1200" dirty="0" smtClean="0">
                <a:solidFill>
                  <a:schemeClr val="tx1"/>
                </a:solidFill>
                <a:latin typeface="+mn-lt"/>
                <a:ea typeface="+mn-ea"/>
                <a:cs typeface="+mn-cs"/>
              </a:rPr>
              <a:t>I’ve given up on… (trying to talk to my son / finding a job / trying to stop drinking / keeping up with friends)</a:t>
            </a:r>
          </a:p>
          <a:p>
            <a:r>
              <a:rPr lang="en-US" sz="1200" kern="1200" dirty="0" smtClean="0">
                <a:solidFill>
                  <a:schemeClr val="tx1"/>
                </a:solidFill>
                <a:latin typeface="+mn-lt"/>
                <a:ea typeface="+mn-ea"/>
                <a:cs typeface="+mn-cs"/>
              </a:rPr>
              <a:t>I have just been feeling so down lately</a:t>
            </a:r>
          </a:p>
          <a:p>
            <a:r>
              <a:rPr lang="en-US" sz="1200" kern="1200" dirty="0" smtClean="0">
                <a:solidFill>
                  <a:schemeClr val="tx1"/>
                </a:solidFill>
                <a:latin typeface="+mn-lt"/>
                <a:ea typeface="+mn-ea"/>
                <a:cs typeface="+mn-cs"/>
              </a:rPr>
              <a:t>I just want to feel better and to be able to sleep</a:t>
            </a:r>
          </a:p>
          <a:p>
            <a:r>
              <a:rPr lang="en-US" sz="1200" kern="1200" dirty="0" smtClean="0">
                <a:solidFill>
                  <a:schemeClr val="tx1"/>
                </a:solidFill>
                <a:latin typeface="+mn-lt"/>
                <a:ea typeface="+mn-ea"/>
                <a:cs typeface="+mn-cs"/>
              </a:rPr>
              <a:t>I just want to drift away … </a:t>
            </a:r>
          </a:p>
          <a:p>
            <a:r>
              <a:rPr lang="en-US" sz="1200" kern="1200" dirty="0" smtClean="0">
                <a:solidFill>
                  <a:schemeClr val="tx1"/>
                </a:solidFill>
                <a:latin typeface="+mn-lt"/>
                <a:ea typeface="+mn-ea"/>
                <a:cs typeface="+mn-cs"/>
              </a:rPr>
              <a:t>I’m a disappointment to my son. He’s right about me. (being a waste of time of a mother) </a:t>
            </a:r>
          </a:p>
          <a:p>
            <a:r>
              <a:rPr lang="en-US" sz="1200" kern="1200" dirty="0" smtClean="0">
                <a:solidFill>
                  <a:schemeClr val="tx1"/>
                </a:solidFill>
                <a:latin typeface="+mn-lt"/>
                <a:ea typeface="+mn-ea"/>
                <a:cs typeface="+mn-cs"/>
              </a:rPr>
              <a:t> </a:t>
            </a:r>
          </a:p>
          <a:p>
            <a:r>
              <a:rPr lang="en-US" sz="1200" u="sng" kern="1200" dirty="0" smtClean="0">
                <a:solidFill>
                  <a:schemeClr val="tx1"/>
                </a:solidFill>
                <a:latin typeface="+mn-lt"/>
                <a:ea typeface="+mn-ea"/>
                <a:cs typeface="+mn-cs"/>
              </a:rPr>
              <a:t>When the pharmacist asks about sleep and what can help with sleep, inquire about sleeping pills (you want to know what is dangerous):</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I just think so much when I try to go to sleep.</a:t>
            </a:r>
          </a:p>
          <a:p>
            <a:r>
              <a:rPr lang="en-US" sz="1200" kern="1200" dirty="0" smtClean="0">
                <a:solidFill>
                  <a:schemeClr val="tx1"/>
                </a:solidFill>
                <a:latin typeface="+mn-lt"/>
                <a:ea typeface="+mn-ea"/>
                <a:cs typeface="+mn-cs"/>
              </a:rPr>
              <a:t>Which ones are the strongest? </a:t>
            </a:r>
          </a:p>
          <a:p>
            <a:r>
              <a:rPr lang="en-US" sz="1200" kern="1200" dirty="0" smtClean="0">
                <a:solidFill>
                  <a:schemeClr val="tx1"/>
                </a:solidFill>
                <a:latin typeface="+mn-lt"/>
                <a:ea typeface="+mn-ea"/>
                <a:cs typeface="+mn-cs"/>
              </a:rPr>
              <a:t>How many is dangerous? </a:t>
            </a:r>
          </a:p>
          <a:p>
            <a:r>
              <a:rPr lang="en-US" sz="1200" kern="1200" dirty="0" smtClean="0">
                <a:solidFill>
                  <a:schemeClr val="tx1"/>
                </a:solidFill>
                <a:latin typeface="+mn-lt"/>
                <a:ea typeface="+mn-ea"/>
                <a:cs typeface="+mn-cs"/>
              </a:rPr>
              <a:t>Should I not take these with alcohol?</a:t>
            </a:r>
          </a:p>
          <a:p>
            <a:r>
              <a:rPr lang="en-US" sz="1200" kern="1200" dirty="0" smtClean="0">
                <a:solidFill>
                  <a:schemeClr val="tx1"/>
                </a:solidFill>
                <a:latin typeface="+mn-lt"/>
                <a:ea typeface="+mn-ea"/>
                <a:cs typeface="+mn-cs"/>
              </a:rPr>
              <a:t>What would happen if I took these with alcohol?</a:t>
            </a:r>
          </a:p>
          <a:p>
            <a:r>
              <a:rPr lang="en-US" sz="1200" kern="1200" dirty="0" smtClean="0">
                <a:solidFill>
                  <a:schemeClr val="tx1"/>
                </a:solidFill>
                <a:latin typeface="+mn-lt"/>
                <a:ea typeface="+mn-ea"/>
                <a:cs typeface="+mn-cs"/>
              </a:rPr>
              <a:t> </a:t>
            </a:r>
          </a:p>
          <a:p>
            <a:r>
              <a:rPr lang="en-US" sz="1200" b="1" kern="1200" dirty="0" smtClean="0">
                <a:solidFill>
                  <a:schemeClr val="tx1"/>
                </a:solidFill>
                <a:latin typeface="+mn-lt"/>
                <a:ea typeface="+mn-ea"/>
                <a:cs typeface="+mn-cs"/>
              </a:rPr>
              <a:t>If asked these questions from suicide risk assessment or in general: </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Are you thinking of suicide? </a:t>
            </a:r>
            <a:r>
              <a:rPr lang="en-US" sz="1200" b="1" kern="1200" dirty="0" smtClean="0">
                <a:solidFill>
                  <a:schemeClr val="tx1"/>
                </a:solidFill>
                <a:latin typeface="+mn-lt"/>
                <a:ea typeface="+mn-ea"/>
                <a:cs typeface="+mn-cs"/>
              </a:rPr>
              <a:t>yes</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Do you know how you would do it? </a:t>
            </a:r>
            <a:r>
              <a:rPr lang="en-US" sz="1200" b="1" kern="1200" dirty="0" smtClean="0">
                <a:solidFill>
                  <a:schemeClr val="tx1"/>
                </a:solidFill>
                <a:latin typeface="+mn-lt"/>
                <a:ea typeface="+mn-ea"/>
                <a:cs typeface="+mn-cs"/>
              </a:rPr>
              <a:t>sleeping pills and rum</a:t>
            </a:r>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Do you know when? </a:t>
            </a:r>
            <a:r>
              <a:rPr lang="en-US" sz="1200" b="1" kern="1200" dirty="0" smtClean="0">
                <a:solidFill>
                  <a:schemeClr val="tx1"/>
                </a:solidFill>
                <a:latin typeface="+mn-lt"/>
                <a:ea typeface="+mn-ea"/>
                <a:cs typeface="+mn-cs"/>
              </a:rPr>
              <a:t>I don’t know, I just need to sleep and if I never came back that would be fine.</a:t>
            </a:r>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Have you ever attempted suicide? </a:t>
            </a:r>
            <a:r>
              <a:rPr lang="en-US" sz="1200" b="1" kern="1200" dirty="0" smtClean="0">
                <a:solidFill>
                  <a:schemeClr val="tx1"/>
                </a:solidFill>
                <a:latin typeface="+mn-lt"/>
                <a:ea typeface="+mn-ea"/>
                <a:cs typeface="+mn-cs"/>
              </a:rPr>
              <a:t>no</a:t>
            </a:r>
            <a:endParaRPr lang="en-US" sz="1200" kern="1200" dirty="0" smtClean="0">
              <a:solidFill>
                <a:schemeClr val="tx1"/>
              </a:solidFill>
              <a:latin typeface="+mn-lt"/>
              <a:ea typeface="+mn-ea"/>
              <a:cs typeface="+mn-cs"/>
            </a:endParaRPr>
          </a:p>
          <a:p>
            <a:r>
              <a:rPr lang="en-US" sz="1200" b="1" kern="1200" dirty="0" smtClean="0">
                <a:solidFill>
                  <a:schemeClr val="tx1"/>
                </a:solidFill>
                <a:latin typeface="+mn-lt"/>
                <a:ea typeface="+mn-ea"/>
                <a:cs typeface="+mn-cs"/>
              </a:rPr>
              <a:t>  </a:t>
            </a:r>
          </a:p>
          <a:p>
            <a:r>
              <a:rPr lang="en-US" sz="1200" b="1" kern="1200" dirty="0" smtClean="0">
                <a:solidFill>
                  <a:schemeClr val="tx1"/>
                </a:solidFill>
                <a:latin typeface="+mn-lt"/>
                <a:ea typeface="+mn-ea"/>
                <a:cs typeface="+mn-cs"/>
              </a:rPr>
              <a:t>Risk Assessment:</a:t>
            </a:r>
          </a:p>
          <a:p>
            <a:r>
              <a:rPr lang="en-US" sz="1200" b="1" kern="1200" dirty="0" smtClean="0">
                <a:solidFill>
                  <a:schemeClr val="tx1"/>
                </a:solidFill>
                <a:latin typeface="+mn-lt"/>
                <a:ea typeface="+mn-ea"/>
                <a:cs typeface="+mn-cs"/>
              </a:rPr>
              <a:t> </a:t>
            </a:r>
          </a:p>
          <a:p>
            <a:r>
              <a:rPr lang="en-US" sz="1200" b="1" kern="1200" dirty="0" smtClean="0">
                <a:solidFill>
                  <a:schemeClr val="tx1"/>
                </a:solidFill>
                <a:latin typeface="+mn-lt"/>
                <a:ea typeface="+mn-ea"/>
                <a:cs typeface="+mn-cs"/>
              </a:rPr>
              <a:t>SUICIDAL DESIRE</a:t>
            </a:r>
          </a:p>
          <a:p>
            <a:r>
              <a:rPr lang="en-US" sz="1200" kern="1200" dirty="0" smtClean="0">
                <a:solidFill>
                  <a:schemeClr val="tx1"/>
                </a:solidFill>
                <a:latin typeface="+mn-lt"/>
                <a:ea typeface="+mn-ea"/>
                <a:cs typeface="+mn-cs"/>
              </a:rPr>
              <a:t>Suicidal Ideation: </a:t>
            </a:r>
            <a:r>
              <a:rPr lang="en-US" sz="1200" b="1" kern="1200" dirty="0" smtClean="0">
                <a:solidFill>
                  <a:schemeClr val="tx1"/>
                </a:solidFill>
                <a:latin typeface="+mn-lt"/>
                <a:ea typeface="+mn-ea"/>
                <a:cs typeface="+mn-cs"/>
              </a:rPr>
              <a:t>yes</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Psychological pain: </a:t>
            </a:r>
            <a:r>
              <a:rPr lang="en-US" sz="1200" b="1" kern="1200" dirty="0" smtClean="0">
                <a:solidFill>
                  <a:schemeClr val="tx1"/>
                </a:solidFill>
                <a:latin typeface="+mn-lt"/>
                <a:ea typeface="+mn-ea"/>
                <a:cs typeface="+mn-cs"/>
              </a:rPr>
              <a:t>yes</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Hopelessness: </a:t>
            </a:r>
            <a:r>
              <a:rPr lang="en-US" sz="1200" b="1" kern="1200" dirty="0" smtClean="0">
                <a:solidFill>
                  <a:schemeClr val="tx1"/>
                </a:solidFill>
                <a:latin typeface="+mn-lt"/>
                <a:ea typeface="+mn-ea"/>
                <a:cs typeface="+mn-cs"/>
              </a:rPr>
              <a:t>yes</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Helplessness: </a:t>
            </a:r>
            <a:r>
              <a:rPr lang="en-US" sz="1200" b="1" kern="1200" dirty="0" smtClean="0">
                <a:solidFill>
                  <a:schemeClr val="tx1"/>
                </a:solidFill>
                <a:latin typeface="+mn-lt"/>
                <a:ea typeface="+mn-ea"/>
                <a:cs typeface="+mn-cs"/>
              </a:rPr>
              <a:t>yes</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Perceived burden on others: </a:t>
            </a:r>
            <a:r>
              <a:rPr lang="en-US" sz="1200" b="1" kern="1200" dirty="0" smtClean="0">
                <a:solidFill>
                  <a:schemeClr val="tx1"/>
                </a:solidFill>
                <a:latin typeface="+mn-lt"/>
                <a:ea typeface="+mn-ea"/>
                <a:cs typeface="+mn-cs"/>
              </a:rPr>
              <a:t>no</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Feeling trapped: </a:t>
            </a:r>
            <a:r>
              <a:rPr lang="en-US" sz="1200" b="1" kern="1200" dirty="0" smtClean="0">
                <a:solidFill>
                  <a:schemeClr val="tx1"/>
                </a:solidFill>
                <a:latin typeface="+mn-lt"/>
                <a:ea typeface="+mn-ea"/>
                <a:cs typeface="+mn-cs"/>
              </a:rPr>
              <a:t>no</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Feeling intolerably alone: </a:t>
            </a:r>
            <a:r>
              <a:rPr lang="en-US" sz="1200" b="1" kern="1200" dirty="0" smtClean="0">
                <a:solidFill>
                  <a:schemeClr val="tx1"/>
                </a:solidFill>
                <a:latin typeface="+mn-lt"/>
                <a:ea typeface="+mn-ea"/>
                <a:cs typeface="+mn-cs"/>
              </a:rPr>
              <a:t>yes</a:t>
            </a:r>
            <a:endParaRPr lang="en-US" sz="1200" kern="1200" dirty="0" smtClean="0">
              <a:solidFill>
                <a:schemeClr val="tx1"/>
              </a:solidFill>
              <a:latin typeface="+mn-lt"/>
              <a:ea typeface="+mn-ea"/>
              <a:cs typeface="+mn-cs"/>
            </a:endParaRPr>
          </a:p>
          <a:p>
            <a:r>
              <a:rPr lang="en-US" sz="1200" b="1" kern="1200" dirty="0" smtClean="0">
                <a:solidFill>
                  <a:schemeClr val="tx1"/>
                </a:solidFill>
                <a:latin typeface="+mn-lt"/>
                <a:ea typeface="+mn-ea"/>
                <a:cs typeface="+mn-cs"/>
              </a:rPr>
              <a:t> </a:t>
            </a:r>
          </a:p>
          <a:p>
            <a:r>
              <a:rPr lang="en-US" sz="1200" b="1" kern="1200" dirty="0" smtClean="0">
                <a:solidFill>
                  <a:schemeClr val="tx1"/>
                </a:solidFill>
                <a:latin typeface="+mn-lt"/>
                <a:ea typeface="+mn-ea"/>
                <a:cs typeface="+mn-cs"/>
              </a:rPr>
              <a:t>SUICIDAL CAPABILITY</a:t>
            </a:r>
          </a:p>
          <a:p>
            <a:r>
              <a:rPr lang="en-US" sz="1200" kern="1200" dirty="0" smtClean="0">
                <a:solidFill>
                  <a:schemeClr val="tx1"/>
                </a:solidFill>
                <a:latin typeface="+mn-lt"/>
                <a:ea typeface="+mn-ea"/>
                <a:cs typeface="+mn-cs"/>
              </a:rPr>
              <a:t>History of suicide attempts: </a:t>
            </a:r>
            <a:r>
              <a:rPr lang="en-US" sz="1200" b="1" kern="1200" dirty="0" smtClean="0">
                <a:solidFill>
                  <a:schemeClr val="tx1"/>
                </a:solidFill>
                <a:latin typeface="+mn-lt"/>
                <a:ea typeface="+mn-ea"/>
                <a:cs typeface="+mn-cs"/>
              </a:rPr>
              <a:t>none</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Exposure to someone else’s death by suicide: </a:t>
            </a:r>
            <a:r>
              <a:rPr lang="en-US" sz="1200" b="1" kern="1200" dirty="0" smtClean="0">
                <a:solidFill>
                  <a:schemeClr val="tx1"/>
                </a:solidFill>
                <a:latin typeface="+mn-lt"/>
                <a:ea typeface="+mn-ea"/>
                <a:cs typeface="+mn-cs"/>
              </a:rPr>
              <a:t>no</a:t>
            </a:r>
            <a:endParaRPr lang="en-US" sz="1200" kern="1200" dirty="0" smtClean="0">
              <a:solidFill>
                <a:schemeClr val="tx1"/>
              </a:solidFill>
              <a:latin typeface="+mn-lt"/>
              <a:ea typeface="+mn-ea"/>
              <a:cs typeface="+mn-cs"/>
            </a:endParaRPr>
          </a:p>
          <a:p>
            <a:r>
              <a:rPr lang="en-US" sz="1200" kern="1200" dirty="0" err="1" smtClean="0">
                <a:solidFill>
                  <a:schemeClr val="tx1"/>
                </a:solidFill>
                <a:latin typeface="+mn-lt"/>
                <a:ea typeface="+mn-ea"/>
                <a:cs typeface="+mn-cs"/>
              </a:rPr>
              <a:t>HIstory</a:t>
            </a:r>
            <a:r>
              <a:rPr lang="en-US" sz="1200" kern="1200" dirty="0" smtClean="0">
                <a:solidFill>
                  <a:schemeClr val="tx1"/>
                </a:solidFill>
                <a:latin typeface="+mn-lt"/>
                <a:ea typeface="+mn-ea"/>
                <a:cs typeface="+mn-cs"/>
              </a:rPr>
              <a:t> of/current violence to others: </a:t>
            </a:r>
            <a:r>
              <a:rPr lang="en-US" sz="1200" b="1" kern="1200" dirty="0" smtClean="0">
                <a:solidFill>
                  <a:schemeClr val="tx1"/>
                </a:solidFill>
                <a:latin typeface="+mn-lt"/>
                <a:ea typeface="+mn-ea"/>
                <a:cs typeface="+mn-cs"/>
              </a:rPr>
              <a:t>no</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Available means of </a:t>
            </a:r>
            <a:r>
              <a:rPr lang="en-US" sz="1200" kern="1200" dirty="0" err="1" smtClean="0">
                <a:solidFill>
                  <a:schemeClr val="tx1"/>
                </a:solidFill>
                <a:latin typeface="+mn-lt"/>
                <a:ea typeface="+mn-ea"/>
                <a:cs typeface="+mn-cs"/>
              </a:rPr>
              <a:t>killingself</a:t>
            </a:r>
            <a:r>
              <a:rPr lang="en-US" sz="1200" kern="1200" dirty="0" smtClean="0">
                <a:solidFill>
                  <a:schemeClr val="tx1"/>
                </a:solidFill>
                <a:latin typeface="+mn-lt"/>
                <a:ea typeface="+mn-ea"/>
                <a:cs typeface="+mn-cs"/>
              </a:rPr>
              <a:t>/other: </a:t>
            </a:r>
            <a:r>
              <a:rPr lang="en-US" sz="1200" b="1" kern="1200" dirty="0" smtClean="0">
                <a:solidFill>
                  <a:schemeClr val="tx1"/>
                </a:solidFill>
                <a:latin typeface="+mn-lt"/>
                <a:ea typeface="+mn-ea"/>
                <a:cs typeface="+mn-cs"/>
              </a:rPr>
              <a:t>searching for method</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Currently intoxicated: </a:t>
            </a:r>
            <a:r>
              <a:rPr lang="en-US" sz="1200" b="1" kern="1200" dirty="0" smtClean="0">
                <a:solidFill>
                  <a:schemeClr val="tx1"/>
                </a:solidFill>
                <a:latin typeface="+mn-lt"/>
                <a:ea typeface="+mn-ea"/>
                <a:cs typeface="+mn-cs"/>
              </a:rPr>
              <a:t>not yet</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Substance abuse: </a:t>
            </a:r>
            <a:r>
              <a:rPr lang="en-US" sz="1200" b="1" kern="1200" dirty="0" smtClean="0">
                <a:solidFill>
                  <a:schemeClr val="tx1"/>
                </a:solidFill>
                <a:latin typeface="+mn-lt"/>
                <a:ea typeface="+mn-ea"/>
                <a:cs typeface="+mn-cs"/>
              </a:rPr>
              <a:t>yes, alcohol</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Mental illness: </a:t>
            </a:r>
            <a:r>
              <a:rPr lang="en-US" sz="1200" b="1" kern="1200" dirty="0" smtClean="0">
                <a:solidFill>
                  <a:schemeClr val="tx1"/>
                </a:solidFill>
                <a:latin typeface="+mn-lt"/>
                <a:ea typeface="+mn-ea"/>
                <a:cs typeface="+mn-cs"/>
              </a:rPr>
              <a:t>yes, depression </a:t>
            </a:r>
            <a:endParaRPr lang="en-US" sz="1200" kern="1200" dirty="0" smtClean="0">
              <a:solidFill>
                <a:schemeClr val="tx1"/>
              </a:solidFill>
              <a:latin typeface="+mn-lt"/>
              <a:ea typeface="+mn-ea"/>
              <a:cs typeface="+mn-cs"/>
            </a:endParaRPr>
          </a:p>
          <a:p>
            <a:r>
              <a:rPr lang="en-US" sz="1200" b="1" kern="1200" dirty="0" smtClean="0">
                <a:solidFill>
                  <a:schemeClr val="tx1"/>
                </a:solidFill>
                <a:latin typeface="+mn-lt"/>
                <a:ea typeface="+mn-ea"/>
                <a:cs typeface="+mn-cs"/>
              </a:rPr>
              <a:t> </a:t>
            </a:r>
          </a:p>
          <a:p>
            <a:r>
              <a:rPr lang="en-US" sz="1200" b="1" kern="1200" dirty="0" smtClean="0">
                <a:solidFill>
                  <a:schemeClr val="tx1"/>
                </a:solidFill>
                <a:latin typeface="+mn-lt"/>
                <a:ea typeface="+mn-ea"/>
                <a:cs typeface="+mn-cs"/>
              </a:rPr>
              <a:t>SUICIDAL INTENT</a:t>
            </a:r>
          </a:p>
          <a:p>
            <a:r>
              <a:rPr lang="en-US" sz="1200" kern="1200" dirty="0" smtClean="0">
                <a:solidFill>
                  <a:schemeClr val="tx1"/>
                </a:solidFill>
                <a:latin typeface="+mn-lt"/>
                <a:ea typeface="+mn-ea"/>
                <a:cs typeface="+mn-cs"/>
              </a:rPr>
              <a:t>Attempt in progress: </a:t>
            </a:r>
            <a:r>
              <a:rPr lang="en-US" sz="1200" b="1" kern="1200" dirty="0" smtClean="0">
                <a:solidFill>
                  <a:schemeClr val="tx1"/>
                </a:solidFill>
                <a:latin typeface="+mn-lt"/>
                <a:ea typeface="+mn-ea"/>
                <a:cs typeface="+mn-cs"/>
              </a:rPr>
              <a:t>no</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Preparatory </a:t>
            </a:r>
            <a:r>
              <a:rPr lang="en-US" sz="1200" kern="1200" dirty="0" err="1" smtClean="0">
                <a:solidFill>
                  <a:schemeClr val="tx1"/>
                </a:solidFill>
                <a:latin typeface="+mn-lt"/>
                <a:ea typeface="+mn-ea"/>
                <a:cs typeface="+mn-cs"/>
              </a:rPr>
              <a:t>behaviours</a:t>
            </a:r>
            <a:r>
              <a:rPr lang="en-US" sz="1200" kern="1200" dirty="0" smtClean="0">
                <a:solidFill>
                  <a:schemeClr val="tx1"/>
                </a:solidFill>
                <a:latin typeface="+mn-lt"/>
                <a:ea typeface="+mn-ea"/>
                <a:cs typeface="+mn-cs"/>
              </a:rPr>
              <a:t>: </a:t>
            </a:r>
            <a:r>
              <a:rPr lang="en-US" sz="1200" b="1" kern="1200" dirty="0" smtClean="0">
                <a:solidFill>
                  <a:schemeClr val="tx1"/>
                </a:solidFill>
                <a:latin typeface="+mn-lt"/>
                <a:ea typeface="+mn-ea"/>
                <a:cs typeface="+mn-cs"/>
              </a:rPr>
              <a:t>yes</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Expressed intent to die: </a:t>
            </a:r>
            <a:r>
              <a:rPr lang="en-US" sz="1200" b="1" kern="1200" dirty="0" smtClean="0">
                <a:solidFill>
                  <a:schemeClr val="tx1"/>
                </a:solidFill>
                <a:latin typeface="+mn-lt"/>
                <a:ea typeface="+mn-ea"/>
                <a:cs typeface="+mn-cs"/>
              </a:rPr>
              <a:t>no (yes if prompted) </a:t>
            </a:r>
            <a:endParaRPr lang="en-US" sz="1200" kern="1200" dirty="0" smtClean="0">
              <a:solidFill>
                <a:schemeClr val="tx1"/>
              </a:solidFill>
              <a:latin typeface="+mn-lt"/>
              <a:ea typeface="+mn-ea"/>
              <a:cs typeface="+mn-cs"/>
            </a:endParaRPr>
          </a:p>
          <a:p>
            <a:r>
              <a:rPr lang="en-US" sz="1200" b="1" kern="1200" dirty="0" smtClean="0">
                <a:solidFill>
                  <a:schemeClr val="tx1"/>
                </a:solidFill>
                <a:latin typeface="+mn-lt"/>
                <a:ea typeface="+mn-ea"/>
                <a:cs typeface="+mn-cs"/>
              </a:rPr>
              <a:t> </a:t>
            </a:r>
          </a:p>
          <a:p>
            <a:r>
              <a:rPr lang="en-US" sz="1200" b="1" kern="1200" dirty="0" smtClean="0">
                <a:solidFill>
                  <a:schemeClr val="tx1"/>
                </a:solidFill>
                <a:latin typeface="+mn-lt"/>
                <a:ea typeface="+mn-ea"/>
                <a:cs typeface="+mn-cs"/>
              </a:rPr>
              <a:t>BUFFERS/CONNECTEDNESS</a:t>
            </a:r>
          </a:p>
          <a:p>
            <a:r>
              <a:rPr lang="en-US" sz="1200" kern="1200" dirty="0" smtClean="0">
                <a:solidFill>
                  <a:schemeClr val="tx1"/>
                </a:solidFill>
                <a:latin typeface="+mn-lt"/>
                <a:ea typeface="+mn-ea"/>
                <a:cs typeface="+mn-cs"/>
              </a:rPr>
              <a:t>Immediate supports: </a:t>
            </a:r>
            <a:r>
              <a:rPr lang="en-US" sz="1200" b="1" kern="1200" dirty="0" smtClean="0">
                <a:solidFill>
                  <a:schemeClr val="tx1"/>
                </a:solidFill>
                <a:latin typeface="+mn-lt"/>
                <a:ea typeface="+mn-ea"/>
                <a:cs typeface="+mn-cs"/>
              </a:rPr>
              <a:t>no</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Social supports: </a:t>
            </a:r>
            <a:r>
              <a:rPr lang="en-US" sz="1200" b="1" kern="1200" dirty="0" smtClean="0">
                <a:solidFill>
                  <a:schemeClr val="tx1"/>
                </a:solidFill>
                <a:latin typeface="+mn-lt"/>
                <a:ea typeface="+mn-ea"/>
                <a:cs typeface="+mn-cs"/>
              </a:rPr>
              <a:t>friends</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Planning for the future: </a:t>
            </a:r>
            <a:r>
              <a:rPr lang="en-US" sz="1200" b="1" kern="1200" dirty="0" smtClean="0">
                <a:solidFill>
                  <a:schemeClr val="tx1"/>
                </a:solidFill>
                <a:latin typeface="+mn-lt"/>
                <a:ea typeface="+mn-ea"/>
                <a:cs typeface="+mn-cs"/>
              </a:rPr>
              <a:t>no</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Engagement with helper: </a:t>
            </a:r>
            <a:r>
              <a:rPr lang="en-US" sz="1200" b="1" kern="1200" dirty="0" smtClean="0">
                <a:solidFill>
                  <a:schemeClr val="tx1"/>
                </a:solidFill>
                <a:latin typeface="+mn-lt"/>
                <a:ea typeface="+mn-ea"/>
                <a:cs typeface="+mn-cs"/>
              </a:rPr>
              <a:t>good relationship with mother</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Ambivalence for living/dying: </a:t>
            </a:r>
            <a:r>
              <a:rPr lang="en-US" sz="1200" b="1" kern="1200" dirty="0" smtClean="0">
                <a:solidFill>
                  <a:schemeClr val="tx1"/>
                </a:solidFill>
                <a:latin typeface="+mn-lt"/>
                <a:ea typeface="+mn-ea"/>
                <a:cs typeface="+mn-cs"/>
              </a:rPr>
              <a:t>yes </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Sense of purpose: </a:t>
            </a:r>
            <a:r>
              <a:rPr lang="en-US" sz="1200" b="1" kern="1200" dirty="0" smtClean="0">
                <a:solidFill>
                  <a:schemeClr val="tx1"/>
                </a:solidFill>
                <a:latin typeface="+mn-lt"/>
                <a:ea typeface="+mn-ea"/>
                <a:cs typeface="+mn-cs"/>
              </a:rPr>
              <a:t>no</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D4E910F4-283F-0942-9C1C-48E9CE74103C}" type="slidenum">
              <a:rPr lang="en-US" smtClean="0"/>
              <a:pPr/>
              <a:t>54</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kern="1200" dirty="0" smtClean="0">
                <a:solidFill>
                  <a:schemeClr val="tx1"/>
                </a:solidFill>
                <a:latin typeface="+mn-lt"/>
                <a:ea typeface="+mn-ea"/>
                <a:cs typeface="+mn-cs"/>
              </a:rPr>
              <a:t>For</a:t>
            </a:r>
            <a:r>
              <a:rPr lang="en-US" sz="1200" b="1" kern="1200" baseline="0" dirty="0" smtClean="0">
                <a:solidFill>
                  <a:schemeClr val="tx1"/>
                </a:solidFill>
                <a:latin typeface="+mn-lt"/>
                <a:ea typeface="+mn-ea"/>
                <a:cs typeface="+mn-cs"/>
              </a:rPr>
              <a:t> trainers background information, the full details of the case used in the original training day are provided below. </a:t>
            </a:r>
          </a:p>
          <a:p>
            <a:endParaRPr lang="en-US" sz="1200" b="1" kern="1200" dirty="0" smtClean="0">
              <a:solidFill>
                <a:schemeClr val="tx1"/>
              </a:solidFill>
              <a:latin typeface="+mn-lt"/>
              <a:ea typeface="+mn-ea"/>
              <a:cs typeface="+mn-cs"/>
            </a:endParaRPr>
          </a:p>
          <a:p>
            <a:r>
              <a:rPr lang="en-US" sz="1200" b="1" kern="1200" dirty="0" smtClean="0">
                <a:solidFill>
                  <a:schemeClr val="tx1"/>
                </a:solidFill>
                <a:latin typeface="+mn-lt"/>
                <a:ea typeface="+mn-ea"/>
                <a:cs typeface="+mn-cs"/>
              </a:rPr>
              <a:t>DENNIS worries about Bailey’s mental state</a:t>
            </a:r>
            <a:endParaRPr lang="en-US" sz="1200" kern="1200" dirty="0" smtClean="0">
              <a:solidFill>
                <a:schemeClr val="tx1"/>
              </a:solidFill>
              <a:latin typeface="+mn-lt"/>
              <a:ea typeface="+mn-ea"/>
              <a:cs typeface="+mn-cs"/>
            </a:endParaRPr>
          </a:p>
          <a:p>
            <a:r>
              <a:rPr lang="en-US" sz="1200" b="1" kern="1200" dirty="0" smtClean="0">
                <a:solidFill>
                  <a:schemeClr val="tx1"/>
                </a:solidFill>
                <a:latin typeface="+mn-lt"/>
                <a:ea typeface="+mn-ea"/>
                <a:cs typeface="+mn-cs"/>
              </a:rPr>
              <a:t>Key objectives:   </a:t>
            </a:r>
            <a:endParaRPr lang="en-US" sz="1200" kern="1200" dirty="0" smtClean="0">
              <a:solidFill>
                <a:schemeClr val="tx1"/>
              </a:solidFill>
              <a:latin typeface="+mn-lt"/>
              <a:ea typeface="+mn-ea"/>
              <a:cs typeface="+mn-cs"/>
            </a:endParaRPr>
          </a:p>
          <a:p>
            <a:pPr lvl="0"/>
            <a:r>
              <a:rPr lang="en-US" sz="1200" kern="1200" dirty="0" smtClean="0">
                <a:solidFill>
                  <a:schemeClr val="tx1"/>
                </a:solidFill>
                <a:latin typeface="+mn-lt"/>
                <a:ea typeface="+mn-ea"/>
                <a:cs typeface="+mn-cs"/>
              </a:rPr>
              <a:t>To be able to recognize and provide support for a care provider in distress</a:t>
            </a:r>
          </a:p>
          <a:p>
            <a:pPr lvl="0"/>
            <a:r>
              <a:rPr lang="en-US" sz="1200" kern="1200" dirty="0" smtClean="0">
                <a:solidFill>
                  <a:schemeClr val="tx1"/>
                </a:solidFill>
                <a:latin typeface="+mn-lt"/>
                <a:ea typeface="+mn-ea"/>
                <a:cs typeface="+mn-cs"/>
              </a:rPr>
              <a:t>To promote the use of mental health resource tools in helping a person find local or provincial mental health services and supports. </a:t>
            </a:r>
          </a:p>
          <a:p>
            <a:pPr lvl="0"/>
            <a:r>
              <a:rPr lang="en-US" sz="1200" kern="1200" dirty="0" smtClean="0">
                <a:solidFill>
                  <a:schemeClr val="tx1"/>
                </a:solidFill>
                <a:latin typeface="+mn-lt"/>
                <a:ea typeface="+mn-ea"/>
                <a:cs typeface="+mn-cs"/>
              </a:rPr>
              <a:t>To promote the use of high quality online resources to learn more about mental illnesses and their treatments</a:t>
            </a:r>
          </a:p>
          <a:p>
            <a:pPr lvl="0"/>
            <a:r>
              <a:rPr lang="en-US" sz="1200" kern="1200" dirty="0" smtClean="0">
                <a:solidFill>
                  <a:schemeClr val="tx1"/>
                </a:solidFill>
                <a:latin typeface="+mn-lt"/>
                <a:ea typeface="+mn-ea"/>
                <a:cs typeface="+mn-cs"/>
              </a:rPr>
              <a:t>To promote the role of the pharmacist in helping people access mental health care and in being a part of the care from the start and in follow up </a:t>
            </a:r>
          </a:p>
          <a:p>
            <a:endParaRPr lang="en-US" sz="1200" kern="1200" dirty="0" smtClean="0">
              <a:solidFill>
                <a:schemeClr val="tx1"/>
              </a:solidFill>
              <a:latin typeface="+mn-lt"/>
              <a:ea typeface="+mn-ea"/>
              <a:cs typeface="+mn-cs"/>
            </a:endParaRPr>
          </a:p>
          <a:p>
            <a:r>
              <a:rPr lang="en-US" sz="1200" b="1" kern="1200" dirty="0" smtClean="0">
                <a:solidFill>
                  <a:schemeClr val="tx1"/>
                </a:solidFill>
                <a:latin typeface="+mn-lt"/>
                <a:ea typeface="+mn-ea"/>
                <a:cs typeface="+mn-cs"/>
              </a:rPr>
              <a:t>SP: “Dennis”</a:t>
            </a:r>
            <a:endParaRPr lang="en-US" sz="1200" kern="1200" dirty="0" smtClean="0">
              <a:solidFill>
                <a:schemeClr val="tx1"/>
              </a:solidFill>
              <a:latin typeface="+mn-lt"/>
              <a:ea typeface="+mn-ea"/>
              <a:cs typeface="+mn-cs"/>
            </a:endParaRPr>
          </a:p>
          <a:p>
            <a:r>
              <a:rPr lang="en-US" sz="1200" b="1" u="none" strike="noStrike" kern="1200" dirty="0" smtClean="0">
                <a:solidFill>
                  <a:schemeClr val="tx1"/>
                </a:solidFill>
                <a:latin typeface="+mn-lt"/>
                <a:ea typeface="+mn-ea"/>
                <a:cs typeface="+mn-cs"/>
              </a:rPr>
              <a:t> </a:t>
            </a:r>
            <a:endParaRPr lang="en-US" sz="1200" kern="1200" dirty="0" smtClean="0">
              <a:solidFill>
                <a:schemeClr val="tx1"/>
              </a:solidFill>
              <a:latin typeface="+mn-lt"/>
              <a:ea typeface="+mn-ea"/>
              <a:cs typeface="+mn-cs"/>
            </a:endParaRPr>
          </a:p>
          <a:p>
            <a:r>
              <a:rPr lang="en-US" sz="1200" b="1" kern="1200" dirty="0" smtClean="0">
                <a:solidFill>
                  <a:schemeClr val="tx1"/>
                </a:solidFill>
                <a:latin typeface="+mn-lt"/>
                <a:ea typeface="+mn-ea"/>
                <a:cs typeface="+mn-cs"/>
              </a:rPr>
              <a:t> </a:t>
            </a:r>
            <a:endParaRPr lang="en-US" sz="1200" kern="1200" dirty="0" smtClean="0">
              <a:solidFill>
                <a:schemeClr val="tx1"/>
              </a:solidFill>
              <a:latin typeface="+mn-lt"/>
              <a:ea typeface="+mn-ea"/>
              <a:cs typeface="+mn-cs"/>
            </a:endParaRPr>
          </a:p>
          <a:p>
            <a:r>
              <a:rPr lang="en-US" sz="1200" b="1" kern="1200" dirty="0" smtClean="0">
                <a:solidFill>
                  <a:schemeClr val="tx1"/>
                </a:solidFill>
                <a:latin typeface="+mn-lt"/>
                <a:ea typeface="+mn-ea"/>
                <a:cs typeface="+mn-cs"/>
              </a:rPr>
              <a:t>SCENARIO &amp; INTERACTION:</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You are the father of Bailey, your 17-year-old daughter, whom you are </a:t>
            </a:r>
            <a:r>
              <a:rPr lang="en-US" sz="1200" b="1" u="sng" kern="1200" dirty="0" smtClean="0">
                <a:solidFill>
                  <a:schemeClr val="tx1"/>
                </a:solidFill>
                <a:latin typeface="+mn-lt"/>
                <a:ea typeface="+mn-ea"/>
                <a:cs typeface="+mn-cs"/>
              </a:rPr>
              <a:t>deeply</a:t>
            </a:r>
            <a:r>
              <a:rPr lang="en-US" sz="1200" kern="1200" dirty="0" smtClean="0">
                <a:solidFill>
                  <a:schemeClr val="tx1"/>
                </a:solidFill>
                <a:latin typeface="+mn-lt"/>
                <a:ea typeface="+mn-ea"/>
                <a:cs typeface="+mn-cs"/>
              </a:rPr>
              <a:t> concerned for. You visit your pharmacy at 8:30 in the evening (closes at 9 pm) to pick up your prescription medication for your obsessive compulsive disorder. The pharmacy is very quiet. It is only you and the pharmacist at the dispensary. The pharmacist asks how things are and you tell him about your concerns at home with Bailey. In your exchange with the pharmacist, you tell him the following:  </a:t>
            </a:r>
          </a:p>
          <a:p>
            <a:r>
              <a:rPr lang="en-US" sz="1200" i="1" kern="1200" dirty="0" smtClean="0">
                <a:solidFill>
                  <a:schemeClr val="tx1"/>
                </a:solidFill>
                <a:latin typeface="+mn-lt"/>
                <a:ea typeface="+mn-ea"/>
                <a:cs typeface="+mn-cs"/>
              </a:rPr>
              <a:t>The following will come out in a conversation (not all at once)</a:t>
            </a:r>
            <a:endParaRPr lang="en-US" sz="1200" kern="1200" dirty="0" smtClean="0">
              <a:solidFill>
                <a:schemeClr val="tx1"/>
              </a:solidFill>
              <a:latin typeface="+mn-lt"/>
              <a:ea typeface="+mn-ea"/>
              <a:cs typeface="+mn-cs"/>
            </a:endParaRPr>
          </a:p>
          <a:p>
            <a:r>
              <a:rPr lang="en-US" sz="1200" i="1" kern="1200" dirty="0" smtClean="0">
                <a:solidFill>
                  <a:schemeClr val="tx1"/>
                </a:solidFill>
                <a:latin typeface="+mn-lt"/>
                <a:ea typeface="+mn-ea"/>
                <a:cs typeface="+mn-cs"/>
              </a:rPr>
              <a:t> </a:t>
            </a:r>
            <a:endParaRPr lang="en-US" sz="1200" kern="1200" dirty="0" smtClean="0">
              <a:solidFill>
                <a:schemeClr val="tx1"/>
              </a:solidFill>
              <a:latin typeface="+mn-lt"/>
              <a:ea typeface="+mn-ea"/>
              <a:cs typeface="+mn-cs"/>
            </a:endParaRPr>
          </a:p>
          <a:p>
            <a:r>
              <a:rPr lang="en-US" sz="1200" i="1" kern="1200" dirty="0" smtClean="0">
                <a:solidFill>
                  <a:schemeClr val="tx1"/>
                </a:solidFill>
                <a:latin typeface="+mn-lt"/>
                <a:ea typeface="+mn-ea"/>
                <a:cs typeface="+mn-cs"/>
              </a:rPr>
              <a:t>Sorry, I don’t mean to unload this on you but my wife and I are at our wits end. </a:t>
            </a:r>
            <a:endParaRPr lang="en-US" sz="1200" kern="1200" dirty="0" smtClean="0">
              <a:solidFill>
                <a:schemeClr val="tx1"/>
              </a:solidFill>
              <a:latin typeface="+mn-lt"/>
              <a:ea typeface="+mn-ea"/>
              <a:cs typeface="+mn-cs"/>
            </a:endParaRPr>
          </a:p>
          <a:p>
            <a:r>
              <a:rPr lang="en-US" sz="1200" i="1" kern="1200" dirty="0" smtClean="0">
                <a:solidFill>
                  <a:schemeClr val="tx1"/>
                </a:solidFill>
                <a:latin typeface="+mn-lt"/>
                <a:ea typeface="+mn-ea"/>
                <a:cs typeface="+mn-cs"/>
              </a:rPr>
              <a:t>I’m worried about my daughter, Bailey. She’s been acting kind of ‘bizarre’ over the last 2-3 months, and Kellie (wife) and I don’t know what to do. </a:t>
            </a:r>
            <a:endParaRPr lang="en-US" sz="1200" kern="1200" dirty="0" smtClean="0">
              <a:solidFill>
                <a:schemeClr val="tx1"/>
              </a:solidFill>
              <a:latin typeface="+mn-lt"/>
              <a:ea typeface="+mn-ea"/>
              <a:cs typeface="+mn-cs"/>
            </a:endParaRPr>
          </a:p>
          <a:p>
            <a:r>
              <a:rPr lang="en-US" sz="1200" i="1" kern="1200" dirty="0" smtClean="0">
                <a:solidFill>
                  <a:schemeClr val="tx1"/>
                </a:solidFill>
                <a:latin typeface="+mn-lt"/>
                <a:ea typeface="+mn-ea"/>
                <a:cs typeface="+mn-cs"/>
              </a:rPr>
              <a:t>Bailey has been really withdrawn, and has been accusing her 14-year-old brother of stealing her stuff, like clothes and school work. He swears that he hasn’t been, and we believe him. </a:t>
            </a:r>
            <a:endParaRPr lang="en-US" sz="1200" kern="1200" dirty="0" smtClean="0">
              <a:solidFill>
                <a:schemeClr val="tx1"/>
              </a:solidFill>
              <a:latin typeface="+mn-lt"/>
              <a:ea typeface="+mn-ea"/>
              <a:cs typeface="+mn-cs"/>
            </a:endParaRPr>
          </a:p>
          <a:p>
            <a:r>
              <a:rPr lang="en-US" sz="1200" i="1" kern="1200" dirty="0" smtClean="0">
                <a:solidFill>
                  <a:schemeClr val="tx1"/>
                </a:solidFill>
                <a:latin typeface="+mn-lt"/>
                <a:ea typeface="+mn-ea"/>
                <a:cs typeface="+mn-cs"/>
              </a:rPr>
              <a:t>Her room is a mess. </a:t>
            </a:r>
            <a:endParaRPr lang="en-US" sz="1200" kern="1200" dirty="0" smtClean="0">
              <a:solidFill>
                <a:schemeClr val="tx1"/>
              </a:solidFill>
              <a:latin typeface="+mn-lt"/>
              <a:ea typeface="+mn-ea"/>
              <a:cs typeface="+mn-cs"/>
            </a:endParaRPr>
          </a:p>
          <a:p>
            <a:r>
              <a:rPr lang="en-US" sz="1200" i="1" kern="1200" dirty="0" smtClean="0">
                <a:solidFill>
                  <a:schemeClr val="tx1"/>
                </a:solidFill>
                <a:latin typeface="+mn-lt"/>
                <a:ea typeface="+mn-ea"/>
                <a:cs typeface="+mn-cs"/>
              </a:rPr>
              <a:t>She spends a lot of time alone, and it’s hard to get her to leave her room when she’s not at school. </a:t>
            </a:r>
            <a:endParaRPr lang="en-US" sz="1200" kern="1200" dirty="0" smtClean="0">
              <a:solidFill>
                <a:schemeClr val="tx1"/>
              </a:solidFill>
              <a:latin typeface="+mn-lt"/>
              <a:ea typeface="+mn-ea"/>
              <a:cs typeface="+mn-cs"/>
            </a:endParaRPr>
          </a:p>
          <a:p>
            <a:r>
              <a:rPr lang="en-US" sz="1200" i="1" kern="1200" dirty="0" smtClean="0">
                <a:solidFill>
                  <a:schemeClr val="tx1"/>
                </a:solidFill>
                <a:latin typeface="+mn-lt"/>
                <a:ea typeface="+mn-ea"/>
                <a:cs typeface="+mn-cs"/>
              </a:rPr>
              <a:t>Kellie has been asking her why she hasn’t been showering or taking care of herself, but they just end up arguing. She used to really take care of herself. She was social. She’d keep her room tidy. All of that has changed. It is very bizarre now.  </a:t>
            </a:r>
            <a:endParaRPr lang="en-US" sz="1200" kern="1200" dirty="0" smtClean="0">
              <a:solidFill>
                <a:schemeClr val="tx1"/>
              </a:solidFill>
              <a:latin typeface="+mn-lt"/>
              <a:ea typeface="+mn-ea"/>
              <a:cs typeface="+mn-cs"/>
            </a:endParaRPr>
          </a:p>
          <a:p>
            <a:r>
              <a:rPr lang="en-US" sz="1200" i="1" kern="1200" dirty="0" smtClean="0">
                <a:solidFill>
                  <a:schemeClr val="tx1"/>
                </a:solidFill>
                <a:latin typeface="+mn-lt"/>
                <a:ea typeface="+mn-ea"/>
                <a:cs typeface="+mn-cs"/>
              </a:rPr>
              <a:t>She’s been skipping school. </a:t>
            </a:r>
            <a:endParaRPr lang="en-US" sz="1200" kern="1200" dirty="0" smtClean="0">
              <a:solidFill>
                <a:schemeClr val="tx1"/>
              </a:solidFill>
              <a:latin typeface="+mn-lt"/>
              <a:ea typeface="+mn-ea"/>
              <a:cs typeface="+mn-cs"/>
            </a:endParaRPr>
          </a:p>
          <a:p>
            <a:r>
              <a:rPr lang="en-US" sz="1200" i="1" kern="1200" dirty="0" smtClean="0">
                <a:solidFill>
                  <a:schemeClr val="tx1"/>
                </a:solidFill>
                <a:latin typeface="+mn-lt"/>
                <a:ea typeface="+mn-ea"/>
                <a:cs typeface="+mn-cs"/>
              </a:rPr>
              <a:t>Her grades have been dropping. </a:t>
            </a:r>
            <a:endParaRPr lang="en-US" sz="1200" kern="1200" dirty="0" smtClean="0">
              <a:solidFill>
                <a:schemeClr val="tx1"/>
              </a:solidFill>
              <a:latin typeface="+mn-lt"/>
              <a:ea typeface="+mn-ea"/>
              <a:cs typeface="+mn-cs"/>
            </a:endParaRPr>
          </a:p>
          <a:p>
            <a:r>
              <a:rPr lang="en-US" sz="1200" i="1" kern="1200" dirty="0" smtClean="0">
                <a:solidFill>
                  <a:schemeClr val="tx1"/>
                </a:solidFill>
                <a:latin typeface="+mn-lt"/>
                <a:ea typeface="+mn-ea"/>
                <a:cs typeface="+mn-cs"/>
              </a:rPr>
              <a:t>I think she has been using pot. I’ve smelled it on her but she denies it saying there were other kids at school smoking up when she was leaving. </a:t>
            </a:r>
            <a:endParaRPr lang="en-US" sz="1200" kern="1200" dirty="0" smtClean="0">
              <a:solidFill>
                <a:schemeClr val="tx1"/>
              </a:solidFill>
              <a:latin typeface="+mn-lt"/>
              <a:ea typeface="+mn-ea"/>
              <a:cs typeface="+mn-cs"/>
            </a:endParaRPr>
          </a:p>
          <a:p>
            <a:r>
              <a:rPr lang="en-US" sz="1200" i="1" kern="1200" dirty="0" smtClean="0">
                <a:solidFill>
                  <a:schemeClr val="tx1"/>
                </a:solidFill>
                <a:latin typeface="+mn-lt"/>
                <a:ea typeface="+mn-ea"/>
                <a:cs typeface="+mn-cs"/>
              </a:rPr>
              <a:t>She hasn’t been hanging around her old friends. That’s been for a while now. I don’t really know who she is hanging out with anymore. </a:t>
            </a:r>
            <a:endParaRPr lang="en-US" sz="1200" kern="1200" dirty="0" smtClean="0">
              <a:solidFill>
                <a:schemeClr val="tx1"/>
              </a:solidFill>
              <a:latin typeface="+mn-lt"/>
              <a:ea typeface="+mn-ea"/>
              <a:cs typeface="+mn-cs"/>
            </a:endParaRPr>
          </a:p>
          <a:p>
            <a:r>
              <a:rPr lang="en-US" sz="1200" i="1" kern="1200" dirty="0" smtClean="0">
                <a:solidFill>
                  <a:schemeClr val="tx1"/>
                </a:solidFill>
                <a:latin typeface="+mn-lt"/>
                <a:ea typeface="+mn-ea"/>
                <a:cs typeface="+mn-cs"/>
              </a:rPr>
              <a:t>She’s been staying up way later than she usually does. Some nights, I wonder if she sleeps at all! </a:t>
            </a:r>
            <a:endParaRPr lang="en-US" sz="1200" kern="1200" dirty="0" smtClean="0">
              <a:solidFill>
                <a:schemeClr val="tx1"/>
              </a:solidFill>
              <a:latin typeface="+mn-lt"/>
              <a:ea typeface="+mn-ea"/>
              <a:cs typeface="+mn-cs"/>
            </a:endParaRPr>
          </a:p>
          <a:p>
            <a:r>
              <a:rPr lang="en-US" sz="1200" i="1" kern="1200" dirty="0" smtClean="0">
                <a:solidFill>
                  <a:schemeClr val="tx1"/>
                </a:solidFill>
                <a:latin typeface="+mn-lt"/>
                <a:ea typeface="+mn-ea"/>
                <a:cs typeface="+mn-cs"/>
              </a:rPr>
              <a:t>I’ve gotten her to go to the doctor’s office, twice, but she minimizes everything when we are there. He doesn’t seem to </a:t>
            </a:r>
            <a:r>
              <a:rPr lang="en-US" sz="1200" b="1" i="1" kern="1200" dirty="0" smtClean="0">
                <a:solidFill>
                  <a:schemeClr val="tx1"/>
                </a:solidFill>
                <a:latin typeface="+mn-lt"/>
                <a:ea typeface="+mn-ea"/>
                <a:cs typeface="+mn-cs"/>
              </a:rPr>
              <a:t>get</a:t>
            </a:r>
            <a:r>
              <a:rPr lang="en-US" sz="1200" i="1" kern="1200" dirty="0" smtClean="0">
                <a:solidFill>
                  <a:schemeClr val="tx1"/>
                </a:solidFill>
                <a:latin typeface="+mn-lt"/>
                <a:ea typeface="+mn-ea"/>
                <a:cs typeface="+mn-cs"/>
              </a:rPr>
              <a:t> how bad it is. </a:t>
            </a:r>
            <a:endParaRPr lang="en-US" sz="1200" kern="1200" dirty="0" smtClean="0">
              <a:solidFill>
                <a:schemeClr val="tx1"/>
              </a:solidFill>
              <a:latin typeface="+mn-lt"/>
              <a:ea typeface="+mn-ea"/>
              <a:cs typeface="+mn-cs"/>
            </a:endParaRPr>
          </a:p>
          <a:p>
            <a:r>
              <a:rPr lang="en-US" sz="1200" i="1" kern="1200" dirty="0" smtClean="0">
                <a:solidFill>
                  <a:schemeClr val="tx1"/>
                </a:solidFill>
                <a:latin typeface="+mn-lt"/>
                <a:ea typeface="+mn-ea"/>
                <a:cs typeface="+mn-cs"/>
              </a:rPr>
              <a:t>I just don’t know what to do – my wife and I are at our wits end with worry, and we’re trying to sort out what to do.” </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 </a:t>
            </a:r>
          </a:p>
          <a:p>
            <a:r>
              <a:rPr lang="en-US" sz="1200" b="1" kern="1200" dirty="0" smtClean="0">
                <a:solidFill>
                  <a:schemeClr val="tx1"/>
                </a:solidFill>
                <a:latin typeface="+mn-lt"/>
                <a:ea typeface="+mn-ea"/>
                <a:cs typeface="+mn-cs"/>
              </a:rPr>
              <a:t>PHARMACIST: Sample questions by Pharmacist to Dennis:</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Have you spoken with your family doctor? </a:t>
            </a:r>
          </a:p>
          <a:p>
            <a:r>
              <a:rPr lang="en-US" sz="1200" kern="1200" dirty="0" smtClean="0">
                <a:solidFill>
                  <a:schemeClr val="tx1"/>
                </a:solidFill>
                <a:latin typeface="+mn-lt"/>
                <a:ea typeface="+mn-ea"/>
                <a:cs typeface="+mn-cs"/>
              </a:rPr>
              <a:t>What about school? Are they reporting anything to you and Kellie about Bailey’s </a:t>
            </a:r>
            <a:r>
              <a:rPr lang="en-US" sz="1200" kern="1200" dirty="0" err="1" smtClean="0">
                <a:solidFill>
                  <a:schemeClr val="tx1"/>
                </a:solidFill>
                <a:latin typeface="+mn-lt"/>
                <a:ea typeface="+mn-ea"/>
                <a:cs typeface="+mn-cs"/>
              </a:rPr>
              <a:t>behaviour</a:t>
            </a:r>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Is she socializing with friends? Are these her old friends or new friends? </a:t>
            </a:r>
          </a:p>
          <a:p>
            <a:r>
              <a:rPr lang="en-US" sz="1200" kern="1200" dirty="0" smtClean="0">
                <a:solidFill>
                  <a:schemeClr val="tx1"/>
                </a:solidFill>
                <a:latin typeface="+mn-lt"/>
                <a:ea typeface="+mn-ea"/>
                <a:cs typeface="+mn-cs"/>
              </a:rPr>
              <a:t>How long has this been going on for? </a:t>
            </a:r>
          </a:p>
          <a:p>
            <a:r>
              <a:rPr lang="en-US" sz="1200" kern="1200" dirty="0" smtClean="0">
                <a:solidFill>
                  <a:schemeClr val="tx1"/>
                </a:solidFill>
                <a:latin typeface="+mn-lt"/>
                <a:ea typeface="+mn-ea"/>
                <a:cs typeface="+mn-cs"/>
              </a:rPr>
              <a:t>What do you think might be the cause of this? </a:t>
            </a:r>
          </a:p>
          <a:p>
            <a:r>
              <a:rPr lang="en-US" sz="1200" kern="1200" dirty="0" smtClean="0">
                <a:solidFill>
                  <a:schemeClr val="tx1"/>
                </a:solidFill>
                <a:latin typeface="+mn-lt"/>
                <a:ea typeface="+mn-ea"/>
                <a:cs typeface="+mn-cs"/>
              </a:rPr>
              <a:t>So, you would like to get a mental health specialist involved? </a:t>
            </a:r>
          </a:p>
          <a:p>
            <a:r>
              <a:rPr lang="en-US" sz="1200" kern="1200" dirty="0" smtClean="0">
                <a:solidFill>
                  <a:schemeClr val="tx1"/>
                </a:solidFill>
                <a:latin typeface="+mn-lt"/>
                <a:ea typeface="+mn-ea"/>
                <a:cs typeface="+mn-cs"/>
              </a:rPr>
              <a:t>Are you concerned about drug use or anything else specifically? Bullying? Boyfriends? </a:t>
            </a:r>
          </a:p>
          <a:p>
            <a:r>
              <a:rPr lang="en-US" sz="1200" kern="1200" dirty="0" smtClean="0">
                <a:solidFill>
                  <a:schemeClr val="tx1"/>
                </a:solidFill>
                <a:latin typeface="+mn-lt"/>
                <a:ea typeface="+mn-ea"/>
                <a:cs typeface="+mn-cs"/>
              </a:rPr>
              <a:t>Is she hearing voices?</a:t>
            </a:r>
          </a:p>
          <a:p>
            <a:r>
              <a:rPr lang="en-US" sz="1200" kern="1200" dirty="0" smtClean="0">
                <a:solidFill>
                  <a:schemeClr val="tx1"/>
                </a:solidFill>
                <a:latin typeface="+mn-lt"/>
                <a:ea typeface="+mn-ea"/>
                <a:cs typeface="+mn-cs"/>
              </a:rPr>
              <a:t>Does she sound down or depressed? </a:t>
            </a:r>
          </a:p>
          <a:p>
            <a:r>
              <a:rPr lang="en-US" sz="1200" kern="1200" dirty="0" smtClean="0">
                <a:solidFill>
                  <a:schemeClr val="tx1"/>
                </a:solidFill>
                <a:latin typeface="+mn-lt"/>
                <a:ea typeface="+mn-ea"/>
                <a:cs typeface="+mn-cs"/>
              </a:rPr>
              <a:t>Are you concerned that she might hurt herself? </a:t>
            </a:r>
          </a:p>
          <a:p>
            <a:r>
              <a:rPr lang="en-US" sz="1200" kern="1200" dirty="0" smtClean="0">
                <a:solidFill>
                  <a:schemeClr val="tx1"/>
                </a:solidFill>
                <a:latin typeface="+mn-lt"/>
                <a:ea typeface="+mn-ea"/>
                <a:cs typeface="+mn-cs"/>
              </a:rPr>
              <a:t>I can try to help, but is there anything specific you are looking for from me? </a:t>
            </a:r>
          </a:p>
          <a:p>
            <a:r>
              <a:rPr lang="en-US" sz="1200" kern="1200" dirty="0" smtClean="0">
                <a:solidFill>
                  <a:schemeClr val="tx1"/>
                </a:solidFill>
                <a:latin typeface="+mn-lt"/>
                <a:ea typeface="+mn-ea"/>
                <a:cs typeface="+mn-cs"/>
              </a:rPr>
              <a:t> </a:t>
            </a:r>
          </a:p>
          <a:p>
            <a:r>
              <a:rPr lang="en-US" sz="1200" b="1" kern="1200" dirty="0" smtClean="0">
                <a:solidFill>
                  <a:schemeClr val="tx1"/>
                </a:solidFill>
                <a:latin typeface="+mn-lt"/>
                <a:ea typeface="+mn-ea"/>
                <a:cs typeface="+mn-cs"/>
              </a:rPr>
              <a:t>BACKGROUND INFORMATION:</a:t>
            </a:r>
            <a:endParaRPr lang="en-US" sz="1200" kern="1200" dirty="0" smtClean="0">
              <a:solidFill>
                <a:schemeClr val="tx1"/>
              </a:solidFill>
              <a:latin typeface="+mn-lt"/>
              <a:ea typeface="+mn-ea"/>
              <a:cs typeface="+mn-cs"/>
            </a:endParaRPr>
          </a:p>
          <a:p>
            <a:r>
              <a:rPr lang="en-US" sz="1200" b="1" kern="1200" dirty="0" smtClean="0">
                <a:solidFill>
                  <a:schemeClr val="tx1"/>
                </a:solidFill>
                <a:latin typeface="+mn-lt"/>
                <a:ea typeface="+mn-ea"/>
                <a:cs typeface="+mn-cs"/>
              </a:rPr>
              <a:t> </a:t>
            </a:r>
            <a:endParaRPr lang="en-US" sz="1200" kern="1200" dirty="0" smtClean="0">
              <a:solidFill>
                <a:schemeClr val="tx1"/>
              </a:solidFill>
              <a:latin typeface="+mn-lt"/>
              <a:ea typeface="+mn-ea"/>
              <a:cs typeface="+mn-cs"/>
            </a:endParaRPr>
          </a:p>
          <a:p>
            <a:r>
              <a:rPr lang="en-US" sz="1200" b="1" kern="1200" dirty="0" smtClean="0">
                <a:solidFill>
                  <a:schemeClr val="tx1"/>
                </a:solidFill>
                <a:latin typeface="+mn-lt"/>
                <a:ea typeface="+mn-ea"/>
                <a:cs typeface="+mn-cs"/>
              </a:rPr>
              <a:t>Family Relationships and Living Situation:  </a:t>
            </a:r>
            <a:r>
              <a:rPr lang="en-US" sz="1200" kern="1200" dirty="0" smtClean="0">
                <a:solidFill>
                  <a:schemeClr val="tx1"/>
                </a:solidFill>
                <a:latin typeface="+mn-lt"/>
                <a:ea typeface="+mn-ea"/>
                <a:cs typeface="+mn-cs"/>
              </a:rPr>
              <a:t>You are a 48-year-old man. You have been married for 25 years (Kellie) and have a 17 yr old daughter (Bailey) and 14 yr old son (Jack). You live in Cole </a:t>
            </a:r>
            <a:r>
              <a:rPr lang="en-US" sz="1200" kern="1200" dirty="0" err="1" smtClean="0">
                <a:solidFill>
                  <a:schemeClr val="tx1"/>
                </a:solidFill>
                <a:latin typeface="+mn-lt"/>
                <a:ea typeface="+mn-ea"/>
                <a:cs typeface="+mn-cs"/>
              </a:rPr>
              <a:t>Harbour</a:t>
            </a:r>
            <a:r>
              <a:rPr lang="en-US" sz="1200" kern="1200" dirty="0" smtClean="0">
                <a:solidFill>
                  <a:schemeClr val="tx1"/>
                </a:solidFill>
                <a:latin typeface="+mn-lt"/>
                <a:ea typeface="+mn-ea"/>
                <a:cs typeface="+mn-cs"/>
              </a:rPr>
              <a:t>, NS.  You both work full time for the same insurance company. You leave for work before the children leave for school, which they get to by walking. </a:t>
            </a:r>
          </a:p>
          <a:p>
            <a:r>
              <a:rPr lang="en-US" sz="1200" b="1" kern="1200" dirty="0" smtClean="0">
                <a:solidFill>
                  <a:schemeClr val="tx1"/>
                </a:solidFill>
                <a:latin typeface="+mn-lt"/>
                <a:ea typeface="+mn-ea"/>
                <a:cs typeface="+mn-cs"/>
              </a:rPr>
              <a:t> </a:t>
            </a:r>
            <a:endParaRPr lang="en-US" sz="1200" kern="1200" dirty="0" smtClean="0">
              <a:solidFill>
                <a:schemeClr val="tx1"/>
              </a:solidFill>
              <a:latin typeface="+mn-lt"/>
              <a:ea typeface="+mn-ea"/>
              <a:cs typeface="+mn-cs"/>
            </a:endParaRPr>
          </a:p>
          <a:p>
            <a:r>
              <a:rPr lang="en-US" sz="1200" b="1" kern="1200" dirty="0" smtClean="0">
                <a:solidFill>
                  <a:schemeClr val="tx1"/>
                </a:solidFill>
                <a:latin typeface="+mn-lt"/>
                <a:ea typeface="+mn-ea"/>
                <a:cs typeface="+mn-cs"/>
              </a:rPr>
              <a:t>SOCIAL HISTORY</a:t>
            </a:r>
            <a:endParaRPr lang="en-US" sz="1200" kern="1200" dirty="0" smtClean="0">
              <a:solidFill>
                <a:schemeClr val="tx1"/>
              </a:solidFill>
              <a:latin typeface="+mn-lt"/>
              <a:ea typeface="+mn-ea"/>
              <a:cs typeface="+mn-cs"/>
            </a:endParaRPr>
          </a:p>
          <a:p>
            <a:r>
              <a:rPr lang="en-US" sz="1200" b="1" kern="1200" dirty="0" smtClean="0">
                <a:solidFill>
                  <a:schemeClr val="tx1"/>
                </a:solidFill>
                <a:latin typeface="+mn-lt"/>
                <a:ea typeface="+mn-ea"/>
                <a:cs typeface="+mn-cs"/>
              </a:rPr>
              <a:t>Occupation:</a:t>
            </a:r>
            <a:r>
              <a:rPr lang="en-US" sz="1200" kern="1200" dirty="0" smtClean="0">
                <a:solidFill>
                  <a:schemeClr val="tx1"/>
                </a:solidFill>
                <a:latin typeface="+mn-lt"/>
                <a:ea typeface="+mn-ea"/>
                <a:cs typeface="+mn-cs"/>
              </a:rPr>
              <a:t>  Bailey was working part-time at a local Dairy Queen. She quit a while ago stating that the manager was not giving her many shifts and only the really bad ones. She wouldn’t talk more about it. </a:t>
            </a:r>
          </a:p>
          <a:p>
            <a:r>
              <a:rPr lang="en-US" sz="1200" kern="1200" dirty="0" smtClean="0">
                <a:solidFill>
                  <a:schemeClr val="tx1"/>
                </a:solidFill>
                <a:latin typeface="+mn-lt"/>
                <a:ea typeface="+mn-ea"/>
                <a:cs typeface="+mn-cs"/>
              </a:rPr>
              <a:t> </a:t>
            </a:r>
          </a:p>
          <a:p>
            <a:r>
              <a:rPr lang="en-US" sz="1200" b="1" kern="1200" dirty="0" smtClean="0">
                <a:solidFill>
                  <a:schemeClr val="tx1"/>
                </a:solidFill>
                <a:latin typeface="+mn-lt"/>
                <a:ea typeface="+mn-ea"/>
                <a:cs typeface="+mn-cs"/>
              </a:rPr>
              <a:t>Hobbies and Recreation:</a:t>
            </a:r>
            <a:r>
              <a:rPr lang="en-US" sz="1200" kern="1200" dirty="0" smtClean="0">
                <a:solidFill>
                  <a:schemeClr val="tx1"/>
                </a:solidFill>
                <a:latin typeface="+mn-lt"/>
                <a:ea typeface="+mn-ea"/>
                <a:cs typeface="+mn-cs"/>
              </a:rPr>
              <a:t> Over a few months Bailey stopped hanging out with her usual school friends. She mentioned hanging out with some other people, names you were not familiar with and you never met them. She doesn’t have her license and says she doesn’t need to drive.  </a:t>
            </a:r>
          </a:p>
          <a:p>
            <a:r>
              <a:rPr lang="en-US" sz="1200" b="1" kern="1200" dirty="0" smtClean="0">
                <a:solidFill>
                  <a:schemeClr val="tx1"/>
                </a:solidFill>
                <a:latin typeface="+mn-lt"/>
                <a:ea typeface="+mn-ea"/>
                <a:cs typeface="+mn-cs"/>
              </a:rPr>
              <a:t> </a:t>
            </a:r>
            <a:endParaRPr lang="en-US" sz="1200" kern="1200" dirty="0" smtClean="0">
              <a:solidFill>
                <a:schemeClr val="tx1"/>
              </a:solidFill>
              <a:latin typeface="+mn-lt"/>
              <a:ea typeface="+mn-ea"/>
              <a:cs typeface="+mn-cs"/>
            </a:endParaRPr>
          </a:p>
          <a:p>
            <a:r>
              <a:rPr lang="en-US" sz="1200" b="1" kern="1200" dirty="0" smtClean="0">
                <a:solidFill>
                  <a:schemeClr val="tx1"/>
                </a:solidFill>
                <a:latin typeface="+mn-lt"/>
                <a:ea typeface="+mn-ea"/>
                <a:cs typeface="+mn-cs"/>
              </a:rPr>
              <a:t>MEDICAL HISTORY</a:t>
            </a:r>
            <a:r>
              <a:rPr lang="en-US" sz="1200" kern="1200" dirty="0" smtClean="0">
                <a:solidFill>
                  <a:schemeClr val="tx1"/>
                </a:solidFill>
                <a:latin typeface="+mn-lt"/>
                <a:ea typeface="+mn-ea"/>
                <a:cs typeface="+mn-cs"/>
              </a:rPr>
              <a:t>:  </a:t>
            </a:r>
          </a:p>
          <a:p>
            <a:r>
              <a:rPr lang="en-US" sz="1200" b="1" kern="1200" dirty="0" smtClean="0">
                <a:solidFill>
                  <a:schemeClr val="tx1"/>
                </a:solidFill>
                <a:latin typeface="+mn-lt"/>
                <a:ea typeface="+mn-ea"/>
                <a:cs typeface="+mn-cs"/>
              </a:rPr>
              <a:t>You (Dennis)</a:t>
            </a:r>
            <a:r>
              <a:rPr lang="en-US" sz="1200" kern="1200" dirty="0" smtClean="0">
                <a:solidFill>
                  <a:schemeClr val="tx1"/>
                </a:solidFill>
                <a:latin typeface="+mn-lt"/>
                <a:ea typeface="+mn-ea"/>
                <a:cs typeface="+mn-cs"/>
              </a:rPr>
              <a:t>: You have a history of obsessive compulsive disorder (OCD). The symptoms are very well managed with </a:t>
            </a:r>
            <a:r>
              <a:rPr lang="en-US" sz="1200" kern="1200" dirty="0" err="1" smtClean="0">
                <a:solidFill>
                  <a:schemeClr val="tx1"/>
                </a:solidFill>
                <a:latin typeface="+mn-lt"/>
                <a:ea typeface="+mn-ea"/>
                <a:cs typeface="+mn-cs"/>
              </a:rPr>
              <a:t>Anafranil</a:t>
            </a:r>
            <a:r>
              <a:rPr lang="en-US" sz="1200" kern="1200" dirty="0" smtClean="0">
                <a:solidFill>
                  <a:schemeClr val="tx1"/>
                </a:solidFill>
                <a:latin typeface="+mn-lt"/>
                <a:ea typeface="+mn-ea"/>
                <a:cs typeface="+mn-cs"/>
              </a:rPr>
              <a:t>® (an antidepressant used in the treatment of OCD.</a:t>
            </a:r>
          </a:p>
          <a:p>
            <a:r>
              <a:rPr lang="en-US" sz="1200" kern="1200" dirty="0" smtClean="0">
                <a:solidFill>
                  <a:schemeClr val="tx1"/>
                </a:solidFill>
                <a:latin typeface="+mn-lt"/>
                <a:ea typeface="+mn-ea"/>
                <a:cs typeface="+mn-cs"/>
              </a:rPr>
              <a:t>You take 200 mg a day and have been doing great for the last 5 years. Your pharmacist Glenn has been very helpful to you over the years with managing some of the side effects of </a:t>
            </a:r>
            <a:r>
              <a:rPr lang="en-US" sz="1200" kern="1200" dirty="0" err="1" smtClean="0">
                <a:solidFill>
                  <a:schemeClr val="tx1"/>
                </a:solidFill>
                <a:latin typeface="+mn-lt"/>
                <a:ea typeface="+mn-ea"/>
                <a:cs typeface="+mn-cs"/>
              </a:rPr>
              <a:t>clomipramine</a:t>
            </a:r>
            <a:r>
              <a:rPr lang="en-US" sz="1200" kern="1200" dirty="0" smtClean="0">
                <a:solidFill>
                  <a:schemeClr val="tx1"/>
                </a:solidFill>
                <a:latin typeface="+mn-lt"/>
                <a:ea typeface="+mn-ea"/>
                <a:cs typeface="+mn-cs"/>
              </a:rPr>
              <a:t> (constipation, sedation, dizziness, dry mouth). Over time these side effects have lessened such that they don’t really bother you any more. </a:t>
            </a:r>
          </a:p>
          <a:p>
            <a:r>
              <a:rPr lang="en-US" sz="1200" kern="1200" dirty="0" smtClean="0">
                <a:solidFill>
                  <a:schemeClr val="tx1"/>
                </a:solidFill>
                <a:latin typeface="+mn-lt"/>
                <a:ea typeface="+mn-ea"/>
                <a:cs typeface="+mn-cs"/>
              </a:rPr>
              <a:t> </a:t>
            </a:r>
          </a:p>
          <a:p>
            <a:r>
              <a:rPr lang="en-US" sz="1200" b="1" kern="1200" dirty="0" smtClean="0">
                <a:solidFill>
                  <a:schemeClr val="tx1"/>
                </a:solidFill>
                <a:latin typeface="+mn-lt"/>
                <a:ea typeface="+mn-ea"/>
                <a:cs typeface="+mn-cs"/>
              </a:rPr>
              <a:t>Bailey</a:t>
            </a:r>
            <a:r>
              <a:rPr lang="en-US" sz="1200" kern="1200" dirty="0" smtClean="0">
                <a:solidFill>
                  <a:schemeClr val="tx1"/>
                </a:solidFill>
                <a:latin typeface="+mn-lt"/>
                <a:ea typeface="+mn-ea"/>
                <a:cs typeface="+mn-cs"/>
              </a:rPr>
              <a:t>: had bad acne in the past, but she took a really strong acne medication 2 years ago (</a:t>
            </a:r>
            <a:r>
              <a:rPr lang="en-US" sz="1200" kern="1200" dirty="0" err="1" smtClean="0">
                <a:solidFill>
                  <a:schemeClr val="tx1"/>
                </a:solidFill>
                <a:latin typeface="+mn-lt"/>
                <a:ea typeface="+mn-ea"/>
                <a:cs typeface="+mn-cs"/>
              </a:rPr>
              <a:t>Accutane</a:t>
            </a:r>
            <a:r>
              <a:rPr lang="en-US" sz="1200" kern="1200" dirty="0" smtClean="0">
                <a:solidFill>
                  <a:schemeClr val="tx1"/>
                </a:solidFill>
                <a:latin typeface="+mn-lt"/>
                <a:ea typeface="+mn-ea"/>
                <a:cs typeface="+mn-cs"/>
              </a:rPr>
              <a:t>®) that really cleared things up. She currently takes acne cream for her face and birth control pills for acne management and to reduce menstrual cramps.</a:t>
            </a:r>
          </a:p>
          <a:p>
            <a:r>
              <a:rPr lang="en-US" sz="1200" kern="1200" dirty="0" smtClean="0">
                <a:solidFill>
                  <a:schemeClr val="tx1"/>
                </a:solidFill>
                <a:latin typeface="+mn-lt"/>
                <a:ea typeface="+mn-ea"/>
                <a:cs typeface="+mn-cs"/>
              </a:rPr>
              <a:t> </a:t>
            </a:r>
          </a:p>
          <a:p>
            <a:r>
              <a:rPr lang="en-US" sz="1200" b="1" kern="1200" dirty="0" smtClean="0">
                <a:solidFill>
                  <a:schemeClr val="tx1"/>
                </a:solidFill>
                <a:latin typeface="+mn-lt"/>
                <a:ea typeface="+mn-ea"/>
                <a:cs typeface="+mn-cs"/>
              </a:rPr>
              <a:t>Kellie (your wife): </a:t>
            </a:r>
            <a:r>
              <a:rPr lang="en-US" sz="1200" kern="1200" dirty="0" smtClean="0">
                <a:solidFill>
                  <a:schemeClr val="tx1"/>
                </a:solidFill>
                <a:latin typeface="+mn-lt"/>
                <a:ea typeface="+mn-ea"/>
                <a:cs typeface="+mn-cs"/>
              </a:rPr>
              <a:t>no mental or physical health issues. Is close to Bailey and is extremely worried about her. They used to do lots together. Bailey has now withdrawn from her and has been very irritable whenever Kellie has suggested going out together (groceries, mall, movie, etc. ) </a:t>
            </a:r>
          </a:p>
          <a:p>
            <a:r>
              <a:rPr lang="en-US" sz="1200" kern="1200" dirty="0" smtClean="0">
                <a:solidFill>
                  <a:schemeClr val="tx1"/>
                </a:solidFill>
                <a:latin typeface="+mn-lt"/>
                <a:ea typeface="+mn-ea"/>
                <a:cs typeface="+mn-cs"/>
              </a:rPr>
              <a:t> </a:t>
            </a:r>
          </a:p>
          <a:p>
            <a:r>
              <a:rPr lang="en-US" sz="1200" b="1" kern="1200" dirty="0" smtClean="0">
                <a:solidFill>
                  <a:schemeClr val="tx1"/>
                </a:solidFill>
                <a:latin typeface="+mn-lt"/>
                <a:ea typeface="+mn-ea"/>
                <a:cs typeface="+mn-cs"/>
              </a:rPr>
              <a:t>Uncle Ian</a:t>
            </a:r>
            <a:r>
              <a:rPr lang="en-US" sz="1200" kern="1200" dirty="0" smtClean="0">
                <a:solidFill>
                  <a:schemeClr val="tx1"/>
                </a:solidFill>
                <a:latin typeface="+mn-lt"/>
                <a:ea typeface="+mn-ea"/>
                <a:cs typeface="+mn-cs"/>
              </a:rPr>
              <a:t>: Your Dad had an older brother Ian, who would be Bailey’s great uncle. Your family thinks that he had a serious mental illness, maybe bipolar disorder. He was very eccentric. In his young twenties he moved to Toronto and died shortly thereafter. Your dad never really talks about it. You think your Dad (Bailey’s grandfather) lives with Depression. </a:t>
            </a:r>
          </a:p>
          <a:p>
            <a:r>
              <a:rPr lang="en-US" sz="1200" kern="1200" dirty="0" smtClean="0">
                <a:solidFill>
                  <a:schemeClr val="tx1"/>
                </a:solidFill>
                <a:latin typeface="+mn-lt"/>
                <a:ea typeface="+mn-ea"/>
                <a:cs typeface="+mn-cs"/>
              </a:rPr>
              <a:t> </a:t>
            </a:r>
          </a:p>
          <a:p>
            <a:r>
              <a:rPr lang="en-US" sz="1200" b="1" kern="1200" dirty="0" smtClean="0">
                <a:solidFill>
                  <a:schemeClr val="tx1"/>
                </a:solidFill>
                <a:latin typeface="+mn-lt"/>
                <a:ea typeface="+mn-ea"/>
                <a:cs typeface="+mn-cs"/>
              </a:rPr>
              <a:t>MOOD, AFFECT, AND DEMEANOR:</a:t>
            </a:r>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Bailey has been keeping to herself more, being very withdrawn, and not speaking much at all. She accuses her 14-year-old brother of stealing her stuff (clothes, school stuff) and moving her phone. She is usually very tired, and doesn’t want to do things with her family that used to be fun for her. She stays in her room a lot of the time. She often stays up very late and sleeps in, missing school. Kellie has stayed home a few days to try to get her to school on time, but this causes a lot of grief.  </a:t>
            </a: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Bailey has always been a B</a:t>
            </a:r>
            <a:r>
              <a:rPr lang="en-US" sz="1200" kern="1200" baseline="30000" dirty="0" smtClean="0">
                <a:solidFill>
                  <a:schemeClr val="tx1"/>
                </a:solidFill>
                <a:latin typeface="+mn-lt"/>
                <a:ea typeface="+mn-ea"/>
                <a:cs typeface="+mn-cs"/>
              </a:rPr>
              <a:t>+</a:t>
            </a:r>
            <a:r>
              <a:rPr lang="en-US" sz="1200" kern="1200" dirty="0" smtClean="0">
                <a:solidFill>
                  <a:schemeClr val="tx1"/>
                </a:solidFill>
                <a:latin typeface="+mn-lt"/>
                <a:ea typeface="+mn-ea"/>
                <a:cs typeface="+mn-cs"/>
              </a:rPr>
              <a:t>/A</a:t>
            </a:r>
            <a:r>
              <a:rPr lang="en-US" sz="1200" kern="1200" baseline="30000" dirty="0" smtClean="0">
                <a:solidFill>
                  <a:schemeClr val="tx1"/>
                </a:solidFill>
                <a:latin typeface="+mn-lt"/>
                <a:ea typeface="+mn-ea"/>
                <a:cs typeface="+mn-cs"/>
              </a:rPr>
              <a:t>-</a:t>
            </a:r>
            <a:r>
              <a:rPr lang="en-US" sz="1200" kern="1200" dirty="0" smtClean="0">
                <a:solidFill>
                  <a:schemeClr val="tx1"/>
                </a:solidFill>
                <a:latin typeface="+mn-lt"/>
                <a:ea typeface="+mn-ea"/>
                <a:cs typeface="+mn-cs"/>
              </a:rPr>
              <a:t> student, but her last report card was mostly C/C</a:t>
            </a:r>
            <a:r>
              <a:rPr lang="en-US" sz="1200" kern="1200" baseline="30000" dirty="0" smtClean="0">
                <a:solidFill>
                  <a:schemeClr val="tx1"/>
                </a:solidFill>
                <a:latin typeface="+mn-lt"/>
                <a:ea typeface="+mn-ea"/>
                <a:cs typeface="+mn-cs"/>
              </a:rPr>
              <a:t>+</a:t>
            </a:r>
            <a:r>
              <a:rPr lang="en-US" sz="1200" kern="1200" dirty="0" smtClean="0">
                <a:solidFill>
                  <a:schemeClr val="tx1"/>
                </a:solidFill>
                <a:latin typeface="+mn-lt"/>
                <a:ea typeface="+mn-ea"/>
                <a:cs typeface="+mn-cs"/>
              </a:rPr>
              <a:t>. You’re also concerned, because you’ve been getting calls saying she’s skipping classes. She’s skipped 2 classes last week.</a:t>
            </a:r>
          </a:p>
          <a:p>
            <a:r>
              <a:rPr lang="en-US" sz="1200" b="1" kern="1200" dirty="0" smtClean="0">
                <a:solidFill>
                  <a:schemeClr val="tx1"/>
                </a:solidFill>
                <a:latin typeface="+mn-lt"/>
                <a:ea typeface="+mn-ea"/>
                <a:cs typeface="+mn-cs"/>
              </a:rPr>
              <a:t> </a:t>
            </a:r>
            <a:endParaRPr lang="en-US" sz="1200" kern="1200" dirty="0" smtClean="0">
              <a:solidFill>
                <a:schemeClr val="tx1"/>
              </a:solidFill>
              <a:latin typeface="+mn-lt"/>
              <a:ea typeface="+mn-ea"/>
              <a:cs typeface="+mn-cs"/>
            </a:endParaRPr>
          </a:p>
          <a:p>
            <a:r>
              <a:rPr lang="en-US" sz="1200" b="1" kern="1200" dirty="0" smtClean="0">
                <a:solidFill>
                  <a:schemeClr val="tx1"/>
                </a:solidFill>
                <a:latin typeface="+mn-lt"/>
                <a:ea typeface="+mn-ea"/>
                <a:cs typeface="+mn-cs"/>
              </a:rPr>
              <a:t>Appearance:</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You’ve noticed she’s drastically changed the way she dresses lately. She used to be extremely picky about always wearing clean, ironed clothing, and now doesn’t do laundry despite a clear need to. She doesn’t straighten her hair as she used to, wears her old, tattered, shoes from 2 years ago, and doesn’t seem to be showering often. </a:t>
            </a: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You’ve noticed the smell of pot smoke coming from her clothing, and you suspect she may be smoking marijuana…but you’re not sure.</a:t>
            </a:r>
          </a:p>
          <a:p>
            <a:r>
              <a:rPr lang="en-US" sz="1200" kern="1200" dirty="0" smtClean="0">
                <a:solidFill>
                  <a:schemeClr val="tx1"/>
                </a:solidFill>
                <a:latin typeface="+mn-lt"/>
                <a:ea typeface="+mn-ea"/>
                <a:cs typeface="+mn-cs"/>
              </a:rPr>
              <a:t> </a:t>
            </a:r>
          </a:p>
          <a:p>
            <a:r>
              <a:rPr lang="en-US" sz="1200" b="1" u="sng" kern="1200" dirty="0" smtClean="0">
                <a:solidFill>
                  <a:schemeClr val="tx1"/>
                </a:solidFill>
                <a:latin typeface="+mn-lt"/>
                <a:ea typeface="+mn-ea"/>
                <a:cs typeface="+mn-cs"/>
              </a:rPr>
              <a:t/>
            </a:r>
            <a:br>
              <a:rPr lang="en-US" sz="1200" b="1" u="sng" kern="1200" dirty="0" smtClean="0">
                <a:solidFill>
                  <a:schemeClr val="tx1"/>
                </a:solidFill>
                <a:latin typeface="+mn-lt"/>
                <a:ea typeface="+mn-ea"/>
                <a:cs typeface="+mn-cs"/>
              </a:rPr>
            </a:br>
            <a:r>
              <a:rPr lang="en-US" sz="1200" b="1" u="none" strike="noStrike" kern="1200" dirty="0" smtClean="0">
                <a:solidFill>
                  <a:schemeClr val="tx1"/>
                </a:solidFill>
                <a:latin typeface="+mn-lt"/>
                <a:ea typeface="+mn-ea"/>
                <a:cs typeface="+mn-cs"/>
              </a:rPr>
              <a:t> </a:t>
            </a:r>
            <a:endParaRPr lang="en-US" sz="1200" kern="1200" dirty="0" smtClean="0">
              <a:solidFill>
                <a:schemeClr val="tx1"/>
              </a:solidFill>
              <a:latin typeface="+mn-lt"/>
              <a:ea typeface="+mn-ea"/>
              <a:cs typeface="+mn-cs"/>
            </a:endParaRPr>
          </a:p>
          <a:p>
            <a:r>
              <a:rPr lang="en-US" sz="1200" b="1" u="sng" kern="1200" dirty="0" smtClean="0">
                <a:solidFill>
                  <a:schemeClr val="tx1"/>
                </a:solidFill>
                <a:latin typeface="+mn-lt"/>
                <a:ea typeface="+mn-ea"/>
                <a:cs typeface="+mn-cs"/>
              </a:rPr>
              <a:t>PARENT RESPONSES TO PHARMACIST</a:t>
            </a:r>
            <a:endParaRPr lang="en-US" sz="1200" kern="1200" dirty="0" smtClean="0">
              <a:solidFill>
                <a:schemeClr val="tx1"/>
              </a:solidFill>
              <a:latin typeface="+mn-lt"/>
              <a:ea typeface="+mn-ea"/>
              <a:cs typeface="+mn-cs"/>
            </a:endParaRPr>
          </a:p>
          <a:p>
            <a:r>
              <a:rPr lang="en-US" sz="1200" b="1" kern="1200" dirty="0" smtClean="0">
                <a:solidFill>
                  <a:schemeClr val="tx1"/>
                </a:solidFill>
                <a:latin typeface="+mn-lt"/>
                <a:ea typeface="+mn-ea"/>
                <a:cs typeface="+mn-cs"/>
              </a:rPr>
              <a:t> </a:t>
            </a:r>
            <a:endParaRPr lang="en-US" sz="1200" kern="1200" dirty="0" smtClean="0">
              <a:solidFill>
                <a:schemeClr val="tx1"/>
              </a:solidFill>
              <a:latin typeface="+mn-lt"/>
              <a:ea typeface="+mn-ea"/>
              <a:cs typeface="+mn-cs"/>
            </a:endParaRPr>
          </a:p>
          <a:p>
            <a:r>
              <a:rPr lang="en-US" sz="1200" b="1" kern="1200" dirty="0" smtClean="0">
                <a:solidFill>
                  <a:schemeClr val="tx1"/>
                </a:solidFill>
                <a:latin typeface="+mn-lt"/>
                <a:ea typeface="+mn-ea"/>
                <a:cs typeface="+mn-cs"/>
              </a:rPr>
              <a:t>Information offered spontaneously:</a:t>
            </a:r>
            <a:endParaRPr lang="en-US" sz="1200" kern="1200" dirty="0" smtClean="0">
              <a:solidFill>
                <a:schemeClr val="tx1"/>
              </a:solidFill>
              <a:latin typeface="+mn-lt"/>
              <a:ea typeface="+mn-ea"/>
              <a:cs typeface="+mn-cs"/>
            </a:endParaRPr>
          </a:p>
          <a:p>
            <a:r>
              <a:rPr lang="en-US" sz="1200" b="1" kern="1200" dirty="0" smtClean="0">
                <a:solidFill>
                  <a:schemeClr val="tx1"/>
                </a:solidFill>
                <a:latin typeface="+mn-lt"/>
                <a:ea typeface="+mn-ea"/>
                <a:cs typeface="+mn-cs"/>
              </a:rPr>
              <a:t> </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Medical history for both you, and your daughter</a:t>
            </a:r>
          </a:p>
          <a:p>
            <a:r>
              <a:rPr lang="en-US" sz="1200" kern="1200" dirty="0" smtClean="0">
                <a:solidFill>
                  <a:schemeClr val="tx1"/>
                </a:solidFill>
                <a:latin typeface="+mn-lt"/>
                <a:ea typeface="+mn-ea"/>
                <a:cs typeface="+mn-cs"/>
              </a:rPr>
              <a:t>Age of daughter</a:t>
            </a:r>
          </a:p>
          <a:p>
            <a:r>
              <a:rPr lang="en-US" sz="1200" kern="1200" dirty="0" smtClean="0">
                <a:solidFill>
                  <a:schemeClr val="tx1"/>
                </a:solidFill>
                <a:latin typeface="+mn-lt"/>
                <a:ea typeface="+mn-ea"/>
                <a:cs typeface="+mn-cs"/>
              </a:rPr>
              <a:t>Withdrawn behavior</a:t>
            </a:r>
          </a:p>
          <a:p>
            <a:r>
              <a:rPr lang="en-US" sz="1200" kern="1200" dirty="0" smtClean="0">
                <a:solidFill>
                  <a:schemeClr val="tx1"/>
                </a:solidFill>
                <a:latin typeface="+mn-lt"/>
                <a:ea typeface="+mn-ea"/>
                <a:cs typeface="+mn-cs"/>
              </a:rPr>
              <a:t> </a:t>
            </a:r>
          </a:p>
          <a:p>
            <a:r>
              <a:rPr lang="en-US" sz="1200" b="1" kern="1200" dirty="0" smtClean="0">
                <a:solidFill>
                  <a:schemeClr val="tx1"/>
                </a:solidFill>
                <a:latin typeface="+mn-lt"/>
                <a:ea typeface="+mn-ea"/>
                <a:cs typeface="+mn-cs"/>
              </a:rPr>
              <a:t>Information given with general questioning:</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Family/Living history</a:t>
            </a:r>
          </a:p>
          <a:p>
            <a:r>
              <a:rPr lang="en-US" sz="1200" kern="1200" dirty="0" smtClean="0">
                <a:solidFill>
                  <a:schemeClr val="tx1"/>
                </a:solidFill>
                <a:latin typeface="+mn-lt"/>
                <a:ea typeface="+mn-ea"/>
                <a:cs typeface="+mn-cs"/>
              </a:rPr>
              <a:t>Social history</a:t>
            </a:r>
          </a:p>
          <a:p>
            <a:r>
              <a:rPr lang="en-US" sz="1200" kern="1200" dirty="0" smtClean="0">
                <a:solidFill>
                  <a:schemeClr val="tx1"/>
                </a:solidFill>
                <a:latin typeface="+mn-lt"/>
                <a:ea typeface="+mn-ea"/>
                <a:cs typeface="+mn-cs"/>
              </a:rPr>
              <a:t>Mood, affect and demeanor</a:t>
            </a:r>
          </a:p>
          <a:p>
            <a:r>
              <a:rPr lang="en-US" sz="1200" kern="1200" dirty="0" smtClean="0">
                <a:solidFill>
                  <a:schemeClr val="tx1"/>
                </a:solidFill>
                <a:latin typeface="+mn-lt"/>
                <a:ea typeface="+mn-ea"/>
                <a:cs typeface="+mn-cs"/>
              </a:rPr>
              <a:t>Appearance</a:t>
            </a:r>
          </a:p>
          <a:p>
            <a:r>
              <a:rPr lang="en-US" sz="1200" kern="1200" dirty="0" smtClean="0">
                <a:solidFill>
                  <a:schemeClr val="tx1"/>
                </a:solidFill>
                <a:latin typeface="+mn-lt"/>
                <a:ea typeface="+mn-ea"/>
                <a:cs typeface="+mn-cs"/>
              </a:rPr>
              <a:t> </a:t>
            </a:r>
          </a:p>
          <a:p>
            <a:r>
              <a:rPr lang="en-US" sz="1200" b="1" kern="1200" dirty="0" smtClean="0">
                <a:solidFill>
                  <a:schemeClr val="tx1"/>
                </a:solidFill>
                <a:latin typeface="+mn-lt"/>
                <a:ea typeface="+mn-ea"/>
                <a:cs typeface="+mn-cs"/>
              </a:rPr>
              <a:t>Body Language</a:t>
            </a:r>
            <a:r>
              <a:rPr lang="en-US" sz="1200" kern="1200" dirty="0" smtClean="0">
                <a:solidFill>
                  <a:schemeClr val="tx1"/>
                </a:solidFill>
                <a:latin typeface="+mn-lt"/>
                <a:ea typeface="+mn-ea"/>
                <a:cs typeface="+mn-cs"/>
              </a:rPr>
              <a:t> (eye contact, mannerisms, etc.)</a:t>
            </a:r>
            <a:r>
              <a:rPr lang="en-US" sz="1200" b="1" kern="1200" dirty="0" smtClean="0">
                <a:solidFill>
                  <a:schemeClr val="tx1"/>
                </a:solidFill>
                <a:latin typeface="+mn-lt"/>
                <a:ea typeface="+mn-ea"/>
                <a:cs typeface="+mn-cs"/>
              </a:rPr>
              <a:t>:</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You are clearly worried about Bailey. While polite and not meaning to dominate the pharmacists time, you are hoping he can give you some guidance. You listen keenly hoping he will give you something that his helpful to you. You show signs of worry throughout the conversation: sigh, look at the ground…etc.</a:t>
            </a:r>
          </a:p>
          <a:p>
            <a:r>
              <a:rPr lang="en-US" sz="1200" kern="1200" dirty="0" smtClean="0">
                <a:solidFill>
                  <a:schemeClr val="tx1"/>
                </a:solidFill>
                <a:latin typeface="+mn-lt"/>
                <a:ea typeface="+mn-ea"/>
                <a:cs typeface="+mn-cs"/>
              </a:rPr>
              <a:t> </a:t>
            </a:r>
          </a:p>
          <a:p>
            <a:r>
              <a:rPr lang="en-US" sz="1200" b="1" kern="1200" dirty="0" smtClean="0">
                <a:solidFill>
                  <a:schemeClr val="tx1"/>
                </a:solidFill>
                <a:latin typeface="+mn-lt"/>
                <a:ea typeface="+mn-ea"/>
                <a:cs typeface="+mn-cs"/>
              </a:rPr>
              <a:t>Mood/Affect</a:t>
            </a:r>
            <a:endParaRPr lang="en-US" sz="1200" kern="1200" dirty="0" smtClean="0">
              <a:solidFill>
                <a:schemeClr val="tx1"/>
              </a:solidFill>
              <a:latin typeface="+mn-lt"/>
              <a:ea typeface="+mn-ea"/>
              <a:cs typeface="+mn-cs"/>
            </a:endParaRPr>
          </a:p>
          <a:p>
            <a:r>
              <a:rPr lang="en-US" sz="1200" b="1" kern="1200" dirty="0" smtClean="0">
                <a:solidFill>
                  <a:schemeClr val="tx1"/>
                </a:solidFill>
                <a:latin typeface="+mn-lt"/>
                <a:ea typeface="+mn-ea"/>
                <a:cs typeface="+mn-cs"/>
              </a:rPr>
              <a:t> </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After you vent, be open to the suggestions the pharmacist makes. Be open and responsive: you are open to any suggestions on how to deal with this, as you’ve not dealt with this before.</a:t>
            </a:r>
          </a:p>
          <a:p>
            <a:r>
              <a:rPr lang="en-US" sz="1200" kern="1200" dirty="0" smtClean="0">
                <a:solidFill>
                  <a:schemeClr val="tx1"/>
                </a:solidFill>
                <a:latin typeface="+mn-lt"/>
                <a:ea typeface="+mn-ea"/>
                <a:cs typeface="+mn-cs"/>
              </a:rPr>
              <a:t> </a:t>
            </a:r>
          </a:p>
          <a:p>
            <a:r>
              <a:rPr lang="en-US" sz="1200" b="1" kern="1200" dirty="0" smtClean="0">
                <a:solidFill>
                  <a:schemeClr val="tx1"/>
                </a:solidFill>
                <a:latin typeface="+mn-lt"/>
                <a:ea typeface="+mn-ea"/>
                <a:cs typeface="+mn-cs"/>
              </a:rPr>
              <a:t>Communication:</a:t>
            </a:r>
            <a:endParaRPr lang="en-US" sz="1200" kern="1200" dirty="0" smtClean="0">
              <a:solidFill>
                <a:schemeClr val="tx1"/>
              </a:solidFill>
              <a:latin typeface="+mn-lt"/>
              <a:ea typeface="+mn-ea"/>
              <a:cs typeface="+mn-cs"/>
            </a:endParaRPr>
          </a:p>
          <a:p>
            <a:r>
              <a:rPr lang="en-US" sz="1200" b="1" kern="1200" dirty="0" smtClean="0">
                <a:solidFill>
                  <a:schemeClr val="tx1"/>
                </a:solidFill>
                <a:latin typeface="+mn-lt"/>
                <a:ea typeface="+mn-ea"/>
                <a:cs typeface="+mn-cs"/>
              </a:rPr>
              <a:t> </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You value the privacy of this matter very deeply. If the pharmacist suggests a private room, take them up on the offer and be more open/talkative for it.</a:t>
            </a: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What you really want/need is support and guidance, be it from the pharmacist or from a resource. You’ve got to go home and try to help your child: can you do that with what they’ve said?</a:t>
            </a: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Be sure to ask specifics on what to do.</a:t>
            </a: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 </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D4E910F4-283F-0942-9C1C-48E9CE74103C}" type="slidenum">
              <a:rPr lang="en-US" smtClean="0"/>
              <a:pPr/>
              <a:t>62</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training relies on the fact that pharmacists</a:t>
            </a:r>
            <a:r>
              <a:rPr lang="en-US" baseline="0" dirty="0" smtClean="0"/>
              <a:t> are knowledgeable people who meet certain competencies and that people with lived experience of mental illness and pharmacists can have reciprocal learning from working together in this project. Pharmacists can go forward in their communities using the tools from </a:t>
            </a:r>
            <a:r>
              <a:rPr lang="en-US" baseline="0" dirty="0" err="1" smtClean="0"/>
              <a:t>www.morethanmeds.com</a:t>
            </a:r>
            <a:r>
              <a:rPr lang="en-US" baseline="0" dirty="0" smtClean="0"/>
              <a:t> and the support of the More than Meds team to support them in doing educational outreach and providing excellent care to their patients.  </a:t>
            </a:r>
            <a:endParaRPr lang="en-US" dirty="0"/>
          </a:p>
        </p:txBody>
      </p:sp>
      <p:sp>
        <p:nvSpPr>
          <p:cNvPr id="4" name="Slide Number Placeholder 3"/>
          <p:cNvSpPr>
            <a:spLocks noGrp="1"/>
          </p:cNvSpPr>
          <p:nvPr>
            <p:ph type="sldNum" sz="quarter" idx="10"/>
          </p:nvPr>
        </p:nvSpPr>
        <p:spPr/>
        <p:txBody>
          <a:bodyPr/>
          <a:lstStyle/>
          <a:p>
            <a:fld id="{D4E910F4-283F-0942-9C1C-48E9CE74103C}" type="slidenum">
              <a:rPr lang="en-US" smtClean="0"/>
              <a:pPr/>
              <a:t>6</a:t>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4E910F4-283F-0942-9C1C-48E9CE74103C}" type="slidenum">
              <a:rPr lang="en-US" smtClean="0"/>
              <a:pPr/>
              <a:t>63</a:t>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Use this and</a:t>
            </a:r>
            <a:r>
              <a:rPr lang="en-US" baseline="0" dirty="0" smtClean="0"/>
              <a:t> the next few slides to show the pharmacists how this program all fits together so they get an understanding of their contribution. </a:t>
            </a:r>
            <a:endParaRPr lang="en-US" dirty="0"/>
          </a:p>
        </p:txBody>
      </p:sp>
      <p:sp>
        <p:nvSpPr>
          <p:cNvPr id="4" name="Slide Number Placeholder 3"/>
          <p:cNvSpPr>
            <a:spLocks noGrp="1"/>
          </p:cNvSpPr>
          <p:nvPr>
            <p:ph type="sldNum" sz="quarter" idx="10"/>
          </p:nvPr>
        </p:nvSpPr>
        <p:spPr/>
        <p:txBody>
          <a:bodyPr/>
          <a:lstStyle/>
          <a:p>
            <a:fld id="{D4E910F4-283F-0942-9C1C-48E9CE74103C}" type="slidenum">
              <a:rPr lang="en-US" smtClean="0"/>
              <a:pPr/>
              <a:t>68</a:t>
            </a:fld>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Here we are at the training day on May 17. </a:t>
            </a:r>
            <a:endParaRPr lang="en-US" dirty="0"/>
          </a:p>
        </p:txBody>
      </p:sp>
      <p:sp>
        <p:nvSpPr>
          <p:cNvPr id="4" name="Slide Number Placeholder 3"/>
          <p:cNvSpPr>
            <a:spLocks noGrp="1"/>
          </p:cNvSpPr>
          <p:nvPr>
            <p:ph type="sldNum" sz="quarter" idx="10"/>
          </p:nvPr>
        </p:nvSpPr>
        <p:spPr/>
        <p:txBody>
          <a:bodyPr/>
          <a:lstStyle/>
          <a:p>
            <a:fld id="{D4E910F4-283F-0942-9C1C-48E9CE74103C}" type="slidenum">
              <a:rPr lang="en-US" smtClean="0"/>
              <a:pPr/>
              <a:t>69</a:t>
            </a:fld>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bwMode="auto">
          <a:noFill/>
          <a:ln>
            <a:solidFill>
              <a:srgbClr val="000000"/>
            </a:solidFill>
            <a:miter lim="800000"/>
            <a:headEnd/>
            <a:tailEnd/>
          </a:ln>
        </p:spPr>
      </p:sp>
      <p:sp>
        <p:nvSpPr>
          <p:cNvPr id="717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Use the</a:t>
            </a:r>
            <a:r>
              <a:rPr lang="en-US" baseline="0" dirty="0" smtClean="0"/>
              <a:t> next 3 slides to show how the training will lead to a widely disseminated and impactful program of pharmacists doing 1 or more community outreach sessions in addition to building their confidence and competence while at work. </a:t>
            </a:r>
          </a:p>
          <a:p>
            <a:pPr eaLnBrk="1" hangingPunct="1">
              <a:spcBef>
                <a:spcPct val="0"/>
              </a:spcBef>
            </a:pPr>
            <a:r>
              <a:rPr lang="en-US" baseline="0" dirty="0" smtClean="0"/>
              <a:t>These slides are animated. Practice using them before your </a:t>
            </a:r>
            <a:r>
              <a:rPr lang="en-US" baseline="0" dirty="0" err="1" smtClean="0"/>
              <a:t>presentaiton</a:t>
            </a:r>
            <a:r>
              <a:rPr lang="en-US" baseline="0" dirty="0" smtClean="0"/>
              <a:t> as some of the animations are automatic and timed and others require a click for the action to start. </a:t>
            </a:r>
            <a:endParaRPr lang="en-US" dirty="0"/>
          </a:p>
        </p:txBody>
      </p:sp>
      <p:sp>
        <p:nvSpPr>
          <p:cNvPr id="7172" name="Slide Number Placeholder 3"/>
          <p:cNvSpPr>
            <a:spLocks noGrp="1"/>
          </p:cNvSpPr>
          <p:nvPr>
            <p:ph type="sldNum" sz="quarter" idx="5"/>
          </p:nvPr>
        </p:nvSpPr>
        <p:spPr bwMode="auto">
          <a:ln>
            <a:miter lim="800000"/>
            <a:headEnd/>
            <a:tailEnd/>
          </a:ln>
        </p:spPr>
        <p:txBody>
          <a:bodyPr/>
          <a:lstStyle/>
          <a:p>
            <a:fld id="{767E36FC-A0BE-824C-A959-9DED05899E7F}" type="slidenum">
              <a:rPr lang="en-US">
                <a:solidFill>
                  <a:prstClr val="black"/>
                </a:solidFill>
              </a:rPr>
              <a:pPr/>
              <a:t>70</a:t>
            </a:fld>
            <a:endParaRPr lang="en-US">
              <a:solidFill>
                <a:prstClr val="black"/>
              </a:solidFill>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noFill/>
          <a:ln>
            <a:solidFill>
              <a:srgbClr val="000000"/>
            </a:solidFill>
            <a:miter lim="800000"/>
            <a:headEnd/>
            <a:tailEnd/>
          </a:ln>
        </p:spPr>
      </p:sp>
      <p:sp>
        <p:nvSpPr>
          <p:cNvPr id="819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Pharmacist-community</a:t>
            </a:r>
            <a:r>
              <a:rPr lang="en-US" baseline="0" dirty="0" smtClean="0"/>
              <a:t> member pairs return to their regions after the training and identify 5 pharmacists for training. This pair and the 5 trained pharmacist commit to providing some sort of outreach support and/or education session. This is done by connect with local mental health support groups and working with them to organize an education session or working with them to help them achieve their organization’s objectives. The idea here is that a pharmacist with personal experiences and connections with local mental health groups will be better at identifying with people’s needs and in helping people find resources and help. If making this kind of connection is not practical, the the pharmacist is encouraged to develop their own outreach event – we have referred to these as “How’s it going?” sessions. We have prepared posters for these events to help with advertising and recruitment. More on this later. </a:t>
            </a:r>
          </a:p>
          <a:p>
            <a:pPr eaLnBrk="1" hangingPunct="1">
              <a:spcBef>
                <a:spcPct val="0"/>
              </a:spcBef>
            </a:pPr>
            <a:r>
              <a:rPr lang="en-US" baseline="0" dirty="0" smtClean="0"/>
              <a:t>As you can see, as the pharmacists provide these community-based sessions, the reach of the More Than Meds program, to people living with mental illness across Nova Scotia, will be quick and extensive. </a:t>
            </a:r>
            <a:endParaRPr lang="en-US" dirty="0"/>
          </a:p>
        </p:txBody>
      </p:sp>
      <p:sp>
        <p:nvSpPr>
          <p:cNvPr id="8196" name="Slide Number Placeholder 3"/>
          <p:cNvSpPr>
            <a:spLocks noGrp="1"/>
          </p:cNvSpPr>
          <p:nvPr>
            <p:ph type="sldNum" sz="quarter" idx="5"/>
          </p:nvPr>
        </p:nvSpPr>
        <p:spPr bwMode="auto">
          <a:ln>
            <a:miter lim="800000"/>
            <a:headEnd/>
            <a:tailEnd/>
          </a:ln>
        </p:spPr>
        <p:txBody>
          <a:bodyPr/>
          <a:lstStyle/>
          <a:p>
            <a:fld id="{22C4D17D-2924-FA49-B8FB-7530BF44B154}" type="slidenum">
              <a:rPr lang="en-US">
                <a:solidFill>
                  <a:prstClr val="black"/>
                </a:solidFill>
              </a:rPr>
              <a:pPr/>
              <a:t>71</a:t>
            </a:fld>
            <a:endParaRPr lang="en-US">
              <a:solidFill>
                <a:prstClr val="black"/>
              </a:solidFill>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bwMode="auto">
          <a:noFill/>
          <a:ln>
            <a:solidFill>
              <a:srgbClr val="000000"/>
            </a:solidFill>
            <a:miter lim="800000"/>
            <a:headEnd/>
            <a:tailEnd/>
          </a:ln>
        </p:spPr>
      </p:sp>
      <p:sp>
        <p:nvSpPr>
          <p:cNvPr id="921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By training 36 or more pharmacists (6 pharmacists on May 17</a:t>
            </a:r>
            <a:r>
              <a:rPr lang="en-US" baseline="30000" dirty="0" smtClean="0"/>
              <a:t>th</a:t>
            </a:r>
            <a:r>
              <a:rPr lang="en-US" baseline="0" dirty="0" smtClean="0"/>
              <a:t> plus the 5 that they train each is 36), we are hoping to have 36 pharmacists meaningfully engaged locally with their mental health communities, each offering some sort of outreach or educational service. </a:t>
            </a:r>
            <a:endParaRPr lang="en-US" dirty="0"/>
          </a:p>
        </p:txBody>
      </p:sp>
      <p:sp>
        <p:nvSpPr>
          <p:cNvPr id="9220" name="Slide Number Placeholder 3"/>
          <p:cNvSpPr>
            <a:spLocks noGrp="1"/>
          </p:cNvSpPr>
          <p:nvPr>
            <p:ph type="sldNum" sz="quarter" idx="5"/>
          </p:nvPr>
        </p:nvSpPr>
        <p:spPr bwMode="auto">
          <a:ln>
            <a:miter lim="800000"/>
            <a:headEnd/>
            <a:tailEnd/>
          </a:ln>
        </p:spPr>
        <p:txBody>
          <a:bodyPr/>
          <a:lstStyle/>
          <a:p>
            <a:fld id="{08753F9A-8DDC-E540-927D-BF7A8825EF67}" type="slidenum">
              <a:rPr lang="en-US">
                <a:solidFill>
                  <a:prstClr val="black"/>
                </a:solidFill>
              </a:rPr>
              <a:pPr/>
              <a:t>72</a:t>
            </a:fld>
            <a:endParaRPr lang="en-US">
              <a:solidFill>
                <a:prstClr val="black"/>
              </a:solidFill>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The idea here is that a pharmacist with personal experiences and connections with local mental health groups will be better at identifying with people’s needs and in helping people find resources and help. </a:t>
            </a:r>
            <a:endParaRPr lang="en-US" dirty="0"/>
          </a:p>
        </p:txBody>
      </p:sp>
      <p:sp>
        <p:nvSpPr>
          <p:cNvPr id="4" name="Slide Number Placeholder 3"/>
          <p:cNvSpPr>
            <a:spLocks noGrp="1"/>
          </p:cNvSpPr>
          <p:nvPr>
            <p:ph type="sldNum" sz="quarter" idx="10"/>
          </p:nvPr>
        </p:nvSpPr>
        <p:spPr/>
        <p:txBody>
          <a:bodyPr/>
          <a:lstStyle/>
          <a:p>
            <a:fld id="{D4E910F4-283F-0942-9C1C-48E9CE74103C}" type="slidenum">
              <a:rPr lang="en-US" smtClean="0"/>
              <a:pPr/>
              <a:t>73</a:t>
            </a:fld>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All pharmacists should</a:t>
            </a:r>
            <a:r>
              <a:rPr lang="en-US" baseline="0" dirty="0" smtClean="0"/>
              <a:t> consider finding one or more partners for jointly providing their outreach/education session. This is akin to the training of today in which the effectiveness of the training is greatly enhanced when other expertise and perspectives are considered. </a:t>
            </a:r>
          </a:p>
          <a:p>
            <a:r>
              <a:rPr lang="en-US" baseline="0" dirty="0" smtClean="0"/>
              <a:t>[The training of the five pharmacist should be shared by the paired trainers. Other people can be invited to contribute to the training session, </a:t>
            </a:r>
            <a:r>
              <a:rPr lang="en-US" baseline="0" dirty="0" err="1" smtClean="0"/>
              <a:t>eg</a:t>
            </a:r>
            <a:r>
              <a:rPr lang="en-US" baseline="0" dirty="0" smtClean="0"/>
              <a:t>. Social worker, etc.]</a:t>
            </a:r>
          </a:p>
          <a:p>
            <a:r>
              <a:rPr lang="en-US" baseline="0" dirty="0" smtClean="0"/>
              <a:t>You do not need to run a session on psychiatric medications or even on mental health issues. For example, you can connect with a mental health support group in your local area and offer to run a session on CV &amp; diabetes issues, smoking cessation, etc. You could inquire about what people want to learn about and try to meet their interests and needs. If you run a session on </a:t>
            </a:r>
            <a:r>
              <a:rPr lang="en-US" baseline="0" dirty="0" err="1" smtClean="0"/>
              <a:t>psychotropics</a:t>
            </a:r>
            <a:r>
              <a:rPr lang="en-US" baseline="0" dirty="0" smtClean="0"/>
              <a:t> and mental health you can narrow it to a defined topic (e.g., The challenges and considerations of starting, combining, switching, and stopping mental health medications; Mental health medications and weight management; Managing the side effects of antidepressants and antipsychotics; Pot, Alcohol, other substances and Mental Health, etc.). </a:t>
            </a:r>
          </a:p>
          <a:p>
            <a:endParaRPr lang="en-US" dirty="0"/>
          </a:p>
        </p:txBody>
      </p:sp>
      <p:sp>
        <p:nvSpPr>
          <p:cNvPr id="4" name="Slide Number Placeholder 3"/>
          <p:cNvSpPr>
            <a:spLocks noGrp="1"/>
          </p:cNvSpPr>
          <p:nvPr>
            <p:ph type="sldNum" sz="quarter" idx="10"/>
          </p:nvPr>
        </p:nvSpPr>
        <p:spPr/>
        <p:txBody>
          <a:bodyPr/>
          <a:lstStyle/>
          <a:p>
            <a:fld id="{D4E910F4-283F-0942-9C1C-48E9CE74103C}" type="slidenum">
              <a:rPr lang="en-US" smtClean="0"/>
              <a:pPr/>
              <a:t>74</a:t>
            </a:fld>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All outreach/educational</a:t>
            </a:r>
            <a:r>
              <a:rPr lang="en-US" baseline="0" dirty="0" smtClean="0"/>
              <a:t> sessions need to be evaluated. </a:t>
            </a:r>
          </a:p>
          <a:p>
            <a:r>
              <a:rPr lang="en-US" baseline="0" dirty="0" smtClean="0"/>
              <a:t>We will send you the evaluation form but you need to give us advanced notice. The forms are on the website for you to print and copy also. </a:t>
            </a:r>
          </a:p>
          <a:p>
            <a:r>
              <a:rPr lang="en-US" baseline="0" dirty="0" smtClean="0"/>
              <a:t>If you are creating your own event, this is the poster template that you can use. [give out copies at your training session]</a:t>
            </a:r>
            <a:endParaRPr lang="en-US" dirty="0"/>
          </a:p>
        </p:txBody>
      </p:sp>
      <p:sp>
        <p:nvSpPr>
          <p:cNvPr id="4" name="Slide Number Placeholder 3"/>
          <p:cNvSpPr>
            <a:spLocks noGrp="1"/>
          </p:cNvSpPr>
          <p:nvPr>
            <p:ph type="sldNum" sz="quarter" idx="10"/>
          </p:nvPr>
        </p:nvSpPr>
        <p:spPr/>
        <p:txBody>
          <a:bodyPr/>
          <a:lstStyle/>
          <a:p>
            <a:fld id="{D4E910F4-283F-0942-9C1C-48E9CE74103C}" type="slidenum">
              <a:rPr lang="en-US" smtClean="0"/>
              <a:pPr/>
              <a:t>75</a:t>
            </a:fld>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All outreach/educational</a:t>
            </a:r>
            <a:r>
              <a:rPr lang="en-US" baseline="0" dirty="0" smtClean="0"/>
              <a:t> sessions need to be evaluated. </a:t>
            </a:r>
          </a:p>
          <a:p>
            <a:r>
              <a:rPr lang="en-US" baseline="0" dirty="0" smtClean="0"/>
              <a:t>We will send you the evaluation form but you need to give us advanced notice. The forms are on the website for you to print and copy also. </a:t>
            </a:r>
          </a:p>
          <a:p>
            <a:r>
              <a:rPr lang="en-US" baseline="0" dirty="0" smtClean="0"/>
              <a:t>If you are creating your own event, this is the poster template that you can use. [give out copies at your training session]</a:t>
            </a:r>
            <a:endParaRPr lang="en-US" dirty="0"/>
          </a:p>
        </p:txBody>
      </p:sp>
      <p:sp>
        <p:nvSpPr>
          <p:cNvPr id="4" name="Slide Number Placeholder 3"/>
          <p:cNvSpPr>
            <a:spLocks noGrp="1"/>
          </p:cNvSpPr>
          <p:nvPr>
            <p:ph type="sldNum" sz="quarter" idx="10"/>
          </p:nvPr>
        </p:nvSpPr>
        <p:spPr/>
        <p:txBody>
          <a:bodyPr/>
          <a:lstStyle/>
          <a:p>
            <a:fld id="{D4E910F4-283F-0942-9C1C-48E9CE74103C}" type="slidenum">
              <a:rPr lang="en-US" smtClean="0"/>
              <a:pPr/>
              <a:t>76</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ultimate goal is</a:t>
            </a:r>
            <a:r>
              <a:rPr lang="en-US" baseline="0" dirty="0" smtClean="0"/>
              <a:t> to support one another to create a network of individuals who work individually to support people with mental illness in their communities but that we also share in a collective experience and drawing from each other’s shared experiences. </a:t>
            </a:r>
            <a:endParaRPr lang="en-US" dirty="0"/>
          </a:p>
        </p:txBody>
      </p:sp>
      <p:sp>
        <p:nvSpPr>
          <p:cNvPr id="4" name="Slide Number Placeholder 3"/>
          <p:cNvSpPr>
            <a:spLocks noGrp="1"/>
          </p:cNvSpPr>
          <p:nvPr>
            <p:ph type="sldNum" sz="quarter" idx="10"/>
          </p:nvPr>
        </p:nvSpPr>
        <p:spPr/>
        <p:txBody>
          <a:bodyPr/>
          <a:lstStyle/>
          <a:p>
            <a:fld id="{D4E910F4-283F-0942-9C1C-48E9CE74103C}" type="slidenum">
              <a:rPr lang="en-US" smtClean="0"/>
              <a:pPr/>
              <a:t>7</a:t>
            </a:fld>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Session feedback</a:t>
            </a:r>
            <a:r>
              <a:rPr lang="en-US" baseline="0" dirty="0" smtClean="0"/>
              <a:t> is important for us to track if people like the sessions. Contact us in advance of the session and we will make sure the trainees have enough copies. </a:t>
            </a:r>
          </a:p>
          <a:p>
            <a:endParaRPr lang="en-US" dirty="0"/>
          </a:p>
        </p:txBody>
      </p:sp>
      <p:sp>
        <p:nvSpPr>
          <p:cNvPr id="4" name="Slide Number Placeholder 3"/>
          <p:cNvSpPr>
            <a:spLocks noGrp="1"/>
          </p:cNvSpPr>
          <p:nvPr>
            <p:ph type="sldNum" sz="quarter" idx="10"/>
          </p:nvPr>
        </p:nvSpPr>
        <p:spPr/>
        <p:txBody>
          <a:bodyPr/>
          <a:lstStyle/>
          <a:p>
            <a:fld id="{D4E910F4-283F-0942-9C1C-48E9CE74103C}" type="slidenum">
              <a:rPr lang="en-US" smtClean="0"/>
              <a:pPr/>
              <a:t>78</a:t>
            </a:fld>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endParaRPr lang="en-US" dirty="0"/>
          </a:p>
        </p:txBody>
      </p:sp>
      <p:sp>
        <p:nvSpPr>
          <p:cNvPr id="4" name="Slide Number Placeholder 3"/>
          <p:cNvSpPr>
            <a:spLocks noGrp="1"/>
          </p:cNvSpPr>
          <p:nvPr>
            <p:ph type="sldNum" sz="quarter" idx="10"/>
          </p:nvPr>
        </p:nvSpPr>
        <p:spPr/>
        <p:txBody>
          <a:bodyPr/>
          <a:lstStyle/>
          <a:p>
            <a:fld id="{D4E910F4-283F-0942-9C1C-48E9CE74103C}" type="slidenum">
              <a:rPr lang="en-US" smtClean="0"/>
              <a:pPr/>
              <a:t>80</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project is as much about engage pharmacists and people with lived experience</a:t>
            </a:r>
            <a:r>
              <a:rPr lang="en-US" baseline="0" dirty="0" smtClean="0"/>
              <a:t> in working together as it is about improving outcomes. We see working together as a mechanism to work towards improving outcomes. </a:t>
            </a:r>
            <a:endParaRPr lang="en-US" dirty="0"/>
          </a:p>
        </p:txBody>
      </p:sp>
      <p:sp>
        <p:nvSpPr>
          <p:cNvPr id="4" name="Slide Number Placeholder 3"/>
          <p:cNvSpPr>
            <a:spLocks noGrp="1"/>
          </p:cNvSpPr>
          <p:nvPr>
            <p:ph type="sldNum" sz="quarter" idx="10"/>
          </p:nvPr>
        </p:nvSpPr>
        <p:spPr/>
        <p:txBody>
          <a:bodyPr/>
          <a:lstStyle/>
          <a:p>
            <a:fld id="{D4E910F4-283F-0942-9C1C-48E9CE74103C}" type="slidenum">
              <a:rPr lang="en-US" smtClean="0"/>
              <a:pPr/>
              <a:t>8</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Ultimately</a:t>
            </a:r>
            <a:r>
              <a:rPr lang="en-US" baseline="0" dirty="0" smtClean="0"/>
              <a:t> it would be extremely valuable to make differences via helping people to receive efficient and effective services. These kinds of outcomes do not happen overnight. Sometimes it is also just as important to know the lessons learned along the way to these outcomes versus just arriving at the outcome. </a:t>
            </a:r>
            <a:endParaRPr lang="en-US" dirty="0"/>
          </a:p>
        </p:txBody>
      </p:sp>
      <p:sp>
        <p:nvSpPr>
          <p:cNvPr id="4" name="Slide Number Placeholder 3"/>
          <p:cNvSpPr>
            <a:spLocks noGrp="1"/>
          </p:cNvSpPr>
          <p:nvPr>
            <p:ph type="sldNum" sz="quarter" idx="10"/>
          </p:nvPr>
        </p:nvSpPr>
        <p:spPr/>
        <p:txBody>
          <a:bodyPr/>
          <a:lstStyle/>
          <a:p>
            <a:fld id="{D4E910F4-283F-0942-9C1C-48E9CE74103C}" type="slidenum">
              <a:rPr lang="en-US" smtClean="0"/>
              <a:pPr/>
              <a:t>9</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Use this slide, or if you make a handout, you can use this time to discuss practice</a:t>
            </a:r>
            <a:r>
              <a:rPr lang="en-US" baseline="0" dirty="0" smtClean="0"/>
              <a:t> patterns and the kinds of things that you are your trainee currently offer for people with lived experience of mental illness. </a:t>
            </a:r>
            <a:r>
              <a:rPr lang="en-US" dirty="0" smtClean="0"/>
              <a:t>It might also work well to discuss the various opportunities</a:t>
            </a:r>
            <a:r>
              <a:rPr lang="en-US" baseline="0" dirty="0" smtClean="0"/>
              <a:t> and challenges you have in practice for various kinds of services.</a:t>
            </a:r>
            <a:r>
              <a:rPr lang="en-US" baseline="0" dirty="0" smtClean="0"/>
              <a:t> </a:t>
            </a:r>
          </a:p>
          <a:p>
            <a:r>
              <a:rPr lang="en-US" dirty="0" smtClean="0"/>
              <a:t>Encourage your pharmacist trainees and others in attendance</a:t>
            </a:r>
            <a:r>
              <a:rPr lang="en-US" baseline="0" dirty="0" smtClean="0"/>
              <a:t> to speak openly about their experiences and concerns. Many will reflect on the barriers to “ideal patient care”. It is good to get these sentiments in the open and identify ways to improve our status quo without feeling we need to achieve an ideal.</a:t>
            </a:r>
            <a:endParaRPr lang="en-US" dirty="0"/>
          </a:p>
        </p:txBody>
      </p:sp>
      <p:sp>
        <p:nvSpPr>
          <p:cNvPr id="4" name="Slide Number Placeholder 3"/>
          <p:cNvSpPr>
            <a:spLocks noGrp="1"/>
          </p:cNvSpPr>
          <p:nvPr>
            <p:ph type="sldNum" sz="quarter" idx="10"/>
          </p:nvPr>
        </p:nvSpPr>
        <p:spPr/>
        <p:txBody>
          <a:bodyPr/>
          <a:lstStyle/>
          <a:p>
            <a:fld id="{D4E910F4-283F-0942-9C1C-48E9CE74103C}" type="slidenum">
              <a:rPr lang="en-US" smtClean="0"/>
              <a:pPr/>
              <a:t>11</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EB81BD3-9FD9-4DC3-821F-0E79D4963BE6}" type="datetimeFigureOut">
              <a:rPr lang="en-US" smtClean="0"/>
              <a:pPr/>
              <a:t>7/22/13</a:t>
            </a:fld>
            <a:endParaRPr lang="en-US"/>
          </a:p>
        </p:txBody>
      </p:sp>
      <p:sp>
        <p:nvSpPr>
          <p:cNvPr id="6" name="Slide Number Placeholder 5"/>
          <p:cNvSpPr>
            <a:spLocks noGrp="1"/>
          </p:cNvSpPr>
          <p:nvPr>
            <p:ph type="sldNum" sz="quarter" idx="12"/>
          </p:nvPr>
        </p:nvSpPr>
        <p:spPr/>
        <p:txBody>
          <a:bodyPr/>
          <a:lstStyle/>
          <a:p>
            <a:fld id="{FD8331F0-95AD-4D9A-A0B0-E1A37C51B198}" type="slidenum">
              <a:rPr lang="en-US" smtClean="0"/>
              <a:pPr/>
              <a:t>‹#›</a:t>
            </a:fld>
            <a:endParaRPr lang="en-US"/>
          </a:p>
        </p:txBody>
      </p:sp>
      <p:sp>
        <p:nvSpPr>
          <p:cNvPr id="7" name="Footer Placeholder 4"/>
          <p:cNvSpPr txBox="1">
            <a:spLocks/>
          </p:cNvSpPr>
          <p:nvPr userDrawn="1"/>
        </p:nvSpPr>
        <p:spPr>
          <a:xfrm>
            <a:off x="3200400" y="632460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chemeClr val="tx1">
                    <a:tint val="75000"/>
                  </a:schemeClr>
                </a:solidFill>
                <a:effectLst/>
                <a:uLnTx/>
                <a:uFillTx/>
                <a:latin typeface="+mn-lt"/>
                <a:ea typeface="+mn-ea"/>
                <a:cs typeface="+mn-cs"/>
              </a:rPr>
              <a:t>© Murphy and Gardner, 2013</a:t>
            </a:r>
            <a:endParaRPr kumimoji="0" lang="en-US" sz="12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EB81BD3-9FD9-4DC3-821F-0E79D4963BE6}" type="datetimeFigureOut">
              <a:rPr lang="en-US" smtClean="0"/>
              <a:pPr/>
              <a:t>7/22/13</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FD8331F0-95AD-4D9A-A0B0-E1A37C51B198}"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EB81BD3-9FD9-4DC3-821F-0E79D4963BE6}" type="datetimeFigureOut">
              <a:rPr lang="en-US" smtClean="0"/>
              <a:pPr/>
              <a:t>7/22/13</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FD8331F0-95AD-4D9A-A0B0-E1A37C51B198}"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Content Placeholder 2"/>
          <p:cNvSpPr>
            <a:spLocks noGrp="1"/>
          </p:cNvSpPr>
          <p:nvPr>
            <p:ph idx="1"/>
          </p:nvPr>
        </p:nvSpPr>
        <p:spPr/>
        <p:txBody>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10"/>
          </p:nvPr>
        </p:nvSpPr>
        <p:spPr/>
        <p:txBody>
          <a:bodyPr/>
          <a:lstStyle/>
          <a:p>
            <a:fld id="{D81F0927-488A-7548-A682-0F55E568946A}" type="datetimeFigureOut">
              <a:rPr lang="en-US" smtClean="0">
                <a:solidFill>
                  <a:prstClr val="white">
                    <a:tint val="75000"/>
                  </a:prstClr>
                </a:solidFill>
              </a:rPr>
              <a:pPr/>
              <a:t>7/23/13</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1E667B6B-823E-7B4E-8242-059C4D9D5196}" type="slidenum">
              <a:rPr lang="en-US" smtClean="0">
                <a:solidFill>
                  <a:prstClr val="white">
                    <a:tint val="75000"/>
                  </a:prstClr>
                </a:solidFill>
              </a:rPr>
              <a:pPr/>
              <a:t>‹#›</a:t>
            </a:fld>
            <a:endParaRPr lang="en-US">
              <a:solidFill>
                <a:prstClr val="white">
                  <a:tint val="75000"/>
                </a:prstClr>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EB81BD3-9FD9-4DC3-821F-0E79D4963BE6}" type="datetimeFigureOut">
              <a:rPr lang="en-US" smtClean="0"/>
              <a:pPr/>
              <a:t>7/22/13</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FD8331F0-95AD-4D9A-A0B0-E1A37C51B198}"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EB81BD3-9FD9-4DC3-821F-0E79D4963BE6}" type="datetimeFigureOut">
              <a:rPr lang="en-US" smtClean="0"/>
              <a:pPr/>
              <a:t>7/22/13</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FD8331F0-95AD-4D9A-A0B0-E1A37C51B198}"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EB81BD3-9FD9-4DC3-821F-0E79D4963BE6}" type="datetimeFigureOut">
              <a:rPr lang="en-US" smtClean="0"/>
              <a:pPr/>
              <a:t>7/22/13</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FD8331F0-95AD-4D9A-A0B0-E1A37C51B198}"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EB81BD3-9FD9-4DC3-821F-0E79D4963BE6}" type="datetimeFigureOut">
              <a:rPr lang="en-US" smtClean="0"/>
              <a:pPr/>
              <a:t>7/22/13</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p:txBody>
          <a:bodyPr/>
          <a:lstStyle/>
          <a:p>
            <a:fld id="{FD8331F0-95AD-4D9A-A0B0-E1A37C51B198}"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EB81BD3-9FD9-4DC3-821F-0E79D4963BE6}" type="datetimeFigureOut">
              <a:rPr lang="en-US" smtClean="0"/>
              <a:pPr/>
              <a:t>7/22/13</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FD8331F0-95AD-4D9A-A0B0-E1A37C51B198}"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EB81BD3-9FD9-4DC3-821F-0E79D4963BE6}" type="datetimeFigureOut">
              <a:rPr lang="en-US" smtClean="0"/>
              <a:pPr/>
              <a:t>7/22/13</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p:txBody>
          <a:bodyPr/>
          <a:lstStyle/>
          <a:p>
            <a:fld id="{FD8331F0-95AD-4D9A-A0B0-E1A37C51B198}"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EB81BD3-9FD9-4DC3-821F-0E79D4963BE6}" type="datetimeFigureOut">
              <a:rPr lang="en-US" smtClean="0"/>
              <a:pPr/>
              <a:t>7/22/13</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FD8331F0-95AD-4D9A-A0B0-E1A37C51B198}"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EB81BD3-9FD9-4DC3-821F-0E79D4963BE6}" type="datetimeFigureOut">
              <a:rPr lang="en-US" smtClean="0"/>
              <a:pPr/>
              <a:t>7/22/13</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FD8331F0-95AD-4D9A-A0B0-E1A37C51B198}"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447800" y="274638"/>
            <a:ext cx="72390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B81BD3-9FD9-4DC3-821F-0E79D4963BE6}" type="datetimeFigureOut">
              <a:rPr lang="en-US" smtClean="0"/>
              <a:pPr/>
              <a:t>7/22/13</a:t>
            </a:fld>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8331F0-95AD-4D9A-A0B0-E1A37C51B198}"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l" defTabSz="914400" rtl="0" eaLnBrk="1" latinLnBrk="0" hangingPunct="1">
        <a:spcBef>
          <a:spcPct val="0"/>
        </a:spcBef>
        <a:buNone/>
        <a:defRPr sz="4400" kern="1200">
          <a:solidFill>
            <a:schemeClr val="tx1">
              <a:lumMod val="75000"/>
              <a:lumOff val="25000"/>
            </a:schemeClr>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lumMod val="75000"/>
              <a:lumOff val="2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lumMod val="75000"/>
              <a:lumOff val="2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lumMod val="75000"/>
              <a:lumOff val="2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lumMod val="75000"/>
              <a:lumOff val="2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CA"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D81F0927-488A-7548-A682-0F55E568946A}" type="datetimeFigureOut">
              <a:rPr lang="en-US" smtClean="0">
                <a:solidFill>
                  <a:prstClr val="white">
                    <a:tint val="75000"/>
                  </a:prstClr>
                </a:solidFill>
              </a:rPr>
              <a:pPr defTabSz="457200"/>
              <a:t>7/23/13</a:t>
            </a:fld>
            <a:endParaRPr lang="en-US">
              <a:solidFill>
                <a:prstClr val="white">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white">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1E667B6B-823E-7B4E-8242-059C4D9D5196}" type="slidenum">
              <a:rPr lang="en-US" smtClean="0">
                <a:solidFill>
                  <a:prstClr val="white">
                    <a:tint val="75000"/>
                  </a:prstClr>
                </a:solidFill>
              </a:rPr>
              <a:pPr defTabSz="457200"/>
              <a:t>‹#›</a:t>
            </a:fld>
            <a:endParaRPr lang="en-US">
              <a:solidFill>
                <a:prstClr val="white">
                  <a:tint val="75000"/>
                </a:prstClr>
              </a:solidFill>
            </a:endParaRPr>
          </a:p>
        </p:txBody>
      </p:sp>
    </p:spTree>
  </p:cSld>
  <p:clrMap bg1="dk1" tx1="lt1" bg2="dk2" tx2="lt2" accent1="accent1" accent2="accent2" accent3="accent3" accent4="accent4" accent5="accent5" accent6="accent6" hlink="hlink" folHlink="folHlink"/>
  <p:sldLayoutIdLst>
    <p:sldLayoutId id="2147483661"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jpeg"/><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jpeg"/><Relationship Id="rId5" Type="http://schemas.openxmlformats.org/officeDocument/2006/relationships/image" Target="../media/image10.png"/><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10.png"/><Relationship Id="rId1" Type="http://schemas.openxmlformats.org/officeDocument/2006/relationships/slideLayout" Target="../slideLayouts/slideLayout6.xml"/><Relationship Id="rId2" Type="http://schemas.openxmlformats.org/officeDocument/2006/relationships/notesSlide" Target="../notesSlides/notesSlide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 Id="rId3" Type="http://schemas.openxmlformats.org/officeDocument/2006/relationships/image" Target="../media/image1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 Id="rId3" Type="http://schemas.openxmlformats.org/officeDocument/2006/relationships/image" Target="../media/image1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 Id="rId3" Type="http://schemas.openxmlformats.org/officeDocument/2006/relationships/image" Target="../media/image10.png"/></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6.png"/><Relationship Id="rId1" Type="http://schemas.openxmlformats.org/officeDocument/2006/relationships/slideLayout" Target="../slideLayouts/slideLayout4.xml"/><Relationship Id="rId2"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7.png"/><Relationship Id="rId5" Type="http://schemas.openxmlformats.org/officeDocument/2006/relationships/image" Target="../media/image18.jpeg"/><Relationship Id="rId6" Type="http://schemas.openxmlformats.org/officeDocument/2006/relationships/image" Target="../media/image19.jpe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10.pn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2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1" Type="http://schemas.openxmlformats.org/officeDocument/2006/relationships/slideLayout" Target="../slideLayouts/slideLayout7.xml"/><Relationship Id="rId2" Type="http://schemas.openxmlformats.org/officeDocument/2006/relationships/notesSlide" Target="../notesSlides/notesSlide2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 Id="rId3" Type="http://schemas.openxmlformats.org/officeDocument/2006/relationships/image" Target="../media/image2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 Id="rId3" Type="http://schemas.openxmlformats.org/officeDocument/2006/relationships/image" Target="../media/image2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3.xml"/><Relationship Id="rId3" Type="http://schemas.openxmlformats.org/officeDocument/2006/relationships/image" Target="../media/image2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4.xml"/><Relationship Id="rId3" Type="http://schemas.openxmlformats.org/officeDocument/2006/relationships/image" Target="../media/image2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5.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6.xml"/><Relationship Id="rId3" Type="http://schemas.openxmlformats.org/officeDocument/2006/relationships/image" Target="../media/image2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1.jpeg"/><Relationship Id="rId1" Type="http://schemas.openxmlformats.org/officeDocument/2006/relationships/slideLayout" Target="../slideLayouts/slideLayout6.xml"/><Relationship Id="rId2" Type="http://schemas.openxmlformats.org/officeDocument/2006/relationships/notesSlide" Target="../notesSlides/notesSlide2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9.xml"/><Relationship Id="rId3" Type="http://schemas.openxmlformats.org/officeDocument/2006/relationships/image" Target="../media/image30.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0.xml"/><Relationship Id="rId3" Type="http://schemas.openxmlformats.org/officeDocument/2006/relationships/image" Target="../media/image31.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1.xml"/><Relationship Id="rId3" Type="http://schemas.openxmlformats.org/officeDocument/2006/relationships/image" Target="../media/image32.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2.xml"/><Relationship Id="rId3" Type="http://schemas.openxmlformats.org/officeDocument/2006/relationships/image" Target="../media/image33.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3.xml"/><Relationship Id="rId3" Type="http://schemas.openxmlformats.org/officeDocument/2006/relationships/image" Target="../media/image34.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4.xml"/><Relationship Id="rId3" Type="http://schemas.openxmlformats.org/officeDocument/2006/relationships/image" Target="../media/image35.png"/></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3.png"/><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5.xml"/><Relationship Id="rId3" Type="http://schemas.openxmlformats.org/officeDocument/2006/relationships/image" Target="../media/image36.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7.xml"/><Relationship Id="rId3" Type="http://schemas.openxmlformats.org/officeDocument/2006/relationships/image" Target="../media/image37.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8.xml"/><Relationship Id="rId3" Type="http://schemas.openxmlformats.org/officeDocument/2006/relationships/image" Target="../media/image38.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9.xml"/><Relationship Id="rId3" Type="http://schemas.openxmlformats.org/officeDocument/2006/relationships/image" Target="../media/image39.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 Id="rId3" Type="http://schemas.openxmlformats.org/officeDocument/2006/relationships/image" Target="../media/image40.png"/></Relationships>
</file>

<file path=ppt/slides/_rels/slide46.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png"/><Relationship Id="rId1" Type="http://schemas.openxmlformats.org/officeDocument/2006/relationships/slideLayout" Target="../slideLayouts/slideLayout7.xml"/><Relationship Id="rId2" Type="http://schemas.openxmlformats.org/officeDocument/2006/relationships/notesSlide" Target="../notesSlides/notesSlide4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2.xml"/><Relationship Id="rId3" Type="http://schemas.openxmlformats.org/officeDocument/2006/relationships/image" Target="../media/image43.png"/></Relationships>
</file>

<file path=ppt/slides/_rels/slide48.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5.png"/><Relationship Id="rId1" Type="http://schemas.openxmlformats.org/officeDocument/2006/relationships/slideLayout" Target="../slideLayouts/slideLayout7.xml"/><Relationship Id="rId2" Type="http://schemas.openxmlformats.org/officeDocument/2006/relationships/notesSlide" Target="../notesSlides/notesSlide4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4.xml"/><Relationship Id="rId3" Type="http://schemas.openxmlformats.org/officeDocument/2006/relationships/image" Target="../media/image23.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2.png"/><Relationship Id="rId1" Type="http://schemas.openxmlformats.org/officeDocument/2006/relationships/slideLayout" Target="../slideLayouts/slideLayout6.xml"/><Relationship Id="rId2" Type="http://schemas.openxmlformats.org/officeDocument/2006/relationships/notesSlide" Target="../notesSlides/notesSlide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5.xml"/><Relationship Id="rId3" Type="http://schemas.openxmlformats.org/officeDocument/2006/relationships/image" Target="../media/image46.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6.xml"/><Relationship Id="rId3" Type="http://schemas.openxmlformats.org/officeDocument/2006/relationships/image" Target="../media/image47.png"/></Relationships>
</file>

<file path=ppt/slides/_rels/slide52.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49.png"/><Relationship Id="rId5" Type="http://schemas.openxmlformats.org/officeDocument/2006/relationships/image" Target="../media/image50.png"/><Relationship Id="rId1" Type="http://schemas.openxmlformats.org/officeDocument/2006/relationships/slideLayout" Target="../slideLayouts/slideLayout6.xml"/><Relationship Id="rId2" Type="http://schemas.openxmlformats.org/officeDocument/2006/relationships/notesSlide" Target="../notesSlides/notesSlide4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8.xml"/><Relationship Id="rId3" Type="http://schemas.openxmlformats.org/officeDocument/2006/relationships/image" Target="../media/image2.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1.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57.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image" Target="../media/image53.png"/><Relationship Id="rId5" Type="http://schemas.openxmlformats.org/officeDocument/2006/relationships/image" Target="../media/image54.pn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7.png"/><Relationship Id="rId7" Type="http://schemas.openxmlformats.org/officeDocument/2006/relationships/image" Target="../media/image8.png"/><Relationship Id="rId1" Type="http://schemas.openxmlformats.org/officeDocument/2006/relationships/slideLayout" Target="../slideLayouts/slideLayout6.xml"/><Relationship Id="rId2" Type="http://schemas.openxmlformats.org/officeDocument/2006/relationships/notesSlide" Target="../notesSlides/notesSlide5.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9.xml"/><Relationship Id="rId3" Type="http://schemas.openxmlformats.org/officeDocument/2006/relationships/image" Target="../media/image2.png"/></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50.xml"/><Relationship Id="rId4" Type="http://schemas.openxmlformats.org/officeDocument/2006/relationships/image" Target="../media/image2.png"/><Relationship Id="rId5" Type="http://schemas.openxmlformats.org/officeDocument/2006/relationships/oleObject" Target="???" TargetMode="External"/><Relationship Id="rId1" Type="http://schemas.openxmlformats.org/officeDocument/2006/relationships/vmlDrawing" Target="../drawings/vmlDrawing1.vml"/><Relationship Id="rId2"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1.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7.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png"/><Relationship Id="rId3" Type="http://schemas.openxmlformats.org/officeDocument/2006/relationships/image" Target="../media/image4.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2.xml"/><Relationship Id="rId3" Type="http://schemas.openxmlformats.org/officeDocument/2006/relationships/image" Target="../media/image58.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9.png"/><Relationship Id="rId5" Type="http://schemas.openxmlformats.org/officeDocument/2006/relationships/image" Target="../media/image10.png"/><Relationship Id="rId1" Type="http://schemas.openxmlformats.org/officeDocument/2006/relationships/slideLayout" Target="../slideLayouts/slideLayout6.xml"/><Relationship Id="rId2" Type="http://schemas.openxmlformats.org/officeDocument/2006/relationships/notesSlide" Target="../notesSlides/notesSlide6.xml"/></Relationships>
</file>

<file path=ppt/slides/_rels/slide70.xml.rels><?xml version="1.0" encoding="UTF-8" standalone="yes"?>
<Relationships xmlns="http://schemas.openxmlformats.org/package/2006/relationships"><Relationship Id="rId3" Type="http://schemas.openxmlformats.org/officeDocument/2006/relationships/image" Target="../media/image59.png"/><Relationship Id="rId4" Type="http://schemas.openxmlformats.org/officeDocument/2006/relationships/image" Target="../media/image60.png"/><Relationship Id="rId5" Type="http://schemas.openxmlformats.org/officeDocument/2006/relationships/image" Target="../media/image61.png"/><Relationship Id="rId6" Type="http://schemas.openxmlformats.org/officeDocument/2006/relationships/image" Target="../media/image62.png"/><Relationship Id="rId7" Type="http://schemas.openxmlformats.org/officeDocument/2006/relationships/image" Target="../media/image63.png"/><Relationship Id="rId8" Type="http://schemas.openxmlformats.org/officeDocument/2006/relationships/image" Target="../media/image64.png"/><Relationship Id="rId1" Type="http://schemas.openxmlformats.org/officeDocument/2006/relationships/slideLayout" Target="../slideLayouts/slideLayout12.xml"/><Relationship Id="rId2" Type="http://schemas.openxmlformats.org/officeDocument/2006/relationships/notesSlide" Target="../notesSlides/notesSlide53.xml"/></Relationships>
</file>

<file path=ppt/slides/_rels/slide71.xml.rels><?xml version="1.0" encoding="UTF-8" standalone="yes"?>
<Relationships xmlns="http://schemas.openxmlformats.org/package/2006/relationships"><Relationship Id="rId3" Type="http://schemas.openxmlformats.org/officeDocument/2006/relationships/image" Target="../media/image59.png"/><Relationship Id="rId4" Type="http://schemas.openxmlformats.org/officeDocument/2006/relationships/image" Target="../media/image60.png"/><Relationship Id="rId5" Type="http://schemas.openxmlformats.org/officeDocument/2006/relationships/image" Target="../media/image61.png"/><Relationship Id="rId6" Type="http://schemas.openxmlformats.org/officeDocument/2006/relationships/image" Target="../media/image62.png"/><Relationship Id="rId7" Type="http://schemas.openxmlformats.org/officeDocument/2006/relationships/image" Target="../media/image63.png"/><Relationship Id="rId8" Type="http://schemas.openxmlformats.org/officeDocument/2006/relationships/image" Target="../media/image64.png"/><Relationship Id="rId1" Type="http://schemas.openxmlformats.org/officeDocument/2006/relationships/slideLayout" Target="../slideLayouts/slideLayout12.xml"/><Relationship Id="rId2" Type="http://schemas.openxmlformats.org/officeDocument/2006/relationships/notesSlide" Target="../notesSlides/notesSlide54.xml"/></Relationships>
</file>

<file path=ppt/slides/_rels/slide72.xml.rels><?xml version="1.0" encoding="UTF-8" standalone="yes"?>
<Relationships xmlns="http://schemas.openxmlformats.org/package/2006/relationships"><Relationship Id="rId3" Type="http://schemas.openxmlformats.org/officeDocument/2006/relationships/image" Target="../media/image59.png"/><Relationship Id="rId4" Type="http://schemas.openxmlformats.org/officeDocument/2006/relationships/image" Target="../media/image60.png"/><Relationship Id="rId5" Type="http://schemas.openxmlformats.org/officeDocument/2006/relationships/image" Target="../media/image62.png"/><Relationship Id="rId6" Type="http://schemas.openxmlformats.org/officeDocument/2006/relationships/image" Target="../media/image63.png"/><Relationship Id="rId7" Type="http://schemas.openxmlformats.org/officeDocument/2006/relationships/image" Target="../media/image64.png"/><Relationship Id="rId8" Type="http://schemas.openxmlformats.org/officeDocument/2006/relationships/image" Target="../media/image61.png"/><Relationship Id="rId1" Type="http://schemas.openxmlformats.org/officeDocument/2006/relationships/slideLayout" Target="../slideLayouts/slideLayout12.xml"/><Relationship Id="rId2" Type="http://schemas.openxmlformats.org/officeDocument/2006/relationships/notesSlide" Target="../notesSlides/notesSlide55.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6.xml"/><Relationship Id="rId3" Type="http://schemas.openxmlformats.org/officeDocument/2006/relationships/image" Target="../media/image2.png"/></Relationships>
</file>

<file path=ppt/slides/_rels/slide74.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hyperlink" Target="mailto:david.gardner@dal.ca" TargetMode="External"/><Relationship Id="rId5" Type="http://schemas.openxmlformats.org/officeDocument/2006/relationships/hyperlink" Target="mailto:andrea.murphy@dal.ca" TargetMode="External"/><Relationship Id="rId1" Type="http://schemas.openxmlformats.org/officeDocument/2006/relationships/slideLayout" Target="../slideLayouts/slideLayout2.xml"/><Relationship Id="rId2" Type="http://schemas.openxmlformats.org/officeDocument/2006/relationships/notesSlide" Target="../notesSlides/notesSlide57.xml"/></Relationships>
</file>

<file path=ppt/slides/_rels/slide75.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65.png"/><Relationship Id="rId5" Type="http://schemas.openxmlformats.org/officeDocument/2006/relationships/hyperlink" Target="http://www.morethanmeds.com" TargetMode="External"/><Relationship Id="rId1" Type="http://schemas.openxmlformats.org/officeDocument/2006/relationships/slideLayout" Target="../slideLayouts/slideLayout4.xml"/><Relationship Id="rId2" Type="http://schemas.openxmlformats.org/officeDocument/2006/relationships/notesSlide" Target="../notesSlides/notesSlide58.xml"/></Relationships>
</file>

<file path=ppt/slides/_rels/slide76.xml.rels><?xml version="1.0" encoding="UTF-8" standalone="yes"?>
<Relationships xmlns="http://schemas.openxmlformats.org/package/2006/relationships"><Relationship Id="rId3" Type="http://schemas.openxmlformats.org/officeDocument/2006/relationships/hyperlink" Target="http://www.morethanmeds.com/team-members-only.html" TargetMode="External"/><Relationship Id="rId4" Type="http://schemas.openxmlformats.org/officeDocument/2006/relationships/hyperlink" Target="mailto:Ted.naylor5@gmail.com" TargetMode="External"/><Relationship Id="rId5" Type="http://schemas.openxmlformats.org/officeDocument/2006/relationships/hyperlink" Target="http://www.morethanmeds.com" TargetMode="External"/><Relationship Id="rId6" Type="http://schemas.openxmlformats.org/officeDocument/2006/relationships/image" Target="../media/image2.png"/><Relationship Id="rId1" Type="http://schemas.openxmlformats.org/officeDocument/2006/relationships/slideLayout" Target="../slideLayouts/slideLayout4.xml"/><Relationship Id="rId2" Type="http://schemas.openxmlformats.org/officeDocument/2006/relationships/notesSlide" Target="../notesSlides/notesSlide59.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6.png"/></Relationships>
</file>

<file path=ppt/slides/_rels/slide78.xml.rels><?xml version="1.0" encoding="UTF-8" standalone="yes"?>
<Relationships xmlns="http://schemas.openxmlformats.org/package/2006/relationships"><Relationship Id="rId3" Type="http://schemas.openxmlformats.org/officeDocument/2006/relationships/image" Target="../media/image67.png"/><Relationship Id="rId4" Type="http://schemas.openxmlformats.org/officeDocument/2006/relationships/hyperlink" Target="mailto:Ted.naylor5@gmail.com" TargetMode="External"/><Relationship Id="rId1" Type="http://schemas.openxmlformats.org/officeDocument/2006/relationships/slideLayout" Target="../slideLayouts/slideLayout6.xml"/><Relationship Id="rId2" Type="http://schemas.openxmlformats.org/officeDocument/2006/relationships/notesSlide" Target="../notesSlides/notesSlide60.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image" Target="../media/image2.png"/></Relationships>
</file>

<file path=ppt/slides/_rels/slide80.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notesSlide" Target="../notesSlides/notesSlide61.xml"/></Relationships>
</file>

<file path=ppt/slides/_rels/slide8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jpeg"/><Relationship Id="rId1" Type="http://schemas.openxmlformats.org/officeDocument/2006/relationships/slideLayout" Target="../slideLayouts/slideLayout2.xml"/><Relationship Id="rId2" Type="http://schemas.openxmlformats.org/officeDocument/2006/relationships/hyperlink" Target="http://www.morethanmeds.com" TargetMode="Externa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png"/><Relationship Id="rId3" Type="http://schemas.openxmlformats.org/officeDocument/2006/relationships/image" Target="../media/image1.jpe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1.png"/><Relationship Id="rId1" Type="http://schemas.openxmlformats.org/officeDocument/2006/relationships/slideLayout" Target="../slideLayouts/slideLayout6.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2667000" y="3048000"/>
            <a:ext cx="4724400" cy="963538"/>
          </a:xfrm>
        </p:spPr>
        <p:txBody>
          <a:bodyPr>
            <a:noAutofit/>
          </a:bodyPr>
          <a:lstStyle/>
          <a:p>
            <a:r>
              <a:rPr lang="en-US" sz="5400" dirty="0" smtClean="0">
                <a:solidFill>
                  <a:schemeClr val="bg1">
                    <a:lumMod val="50000"/>
                  </a:schemeClr>
                </a:solidFill>
                <a:latin typeface="Myriad Pro" pitchFamily="34" charset="0"/>
              </a:rPr>
              <a:t>Trainees training others </a:t>
            </a:r>
            <a:br>
              <a:rPr lang="en-US" sz="5400" dirty="0" smtClean="0">
                <a:solidFill>
                  <a:schemeClr val="bg1">
                    <a:lumMod val="50000"/>
                  </a:schemeClr>
                </a:solidFill>
                <a:latin typeface="Myriad Pro" pitchFamily="34" charset="0"/>
              </a:rPr>
            </a:br>
            <a:endParaRPr lang="en-US" sz="5400" dirty="0">
              <a:solidFill>
                <a:schemeClr val="bg1">
                  <a:lumMod val="50000"/>
                </a:schemeClr>
              </a:solidFill>
              <a:latin typeface="Myriad Pro" pitchFamily="34" charset="0"/>
            </a:endParaRPr>
          </a:p>
        </p:txBody>
      </p:sp>
      <p:sp>
        <p:nvSpPr>
          <p:cNvPr id="11266" name="AutoShape 2" descr="https://photos-5.dropbox.com/t/0/AAC2F5scqGu2JpQQBBMNoMA98-sAK2G7101zuQy5yncSAQ/12/17960576/jpeg/32x32/6/_/1/2/More_Than_Meds-LOGO.jpg/s2ffQiqZwpxeOgc_bj93I3inHhMtRheJ7y3FTROdjpU?size=1280x960&amp;size_mode=2"/>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1267" name="Picture 3" descr="C:\Documents and Settings\tnaylor\Desktop\Personal\Community Pharmacy Collaboratives Project\Logos\More_Than_Meds-LOGO (1).jpg"/>
          <p:cNvPicPr>
            <a:picLocks noChangeAspect="1" noChangeArrowheads="1"/>
          </p:cNvPicPr>
          <p:nvPr/>
        </p:nvPicPr>
        <p:blipFill>
          <a:blip r:embed="rId3"/>
          <a:srcRect/>
          <a:stretch>
            <a:fillRect/>
          </a:stretch>
        </p:blipFill>
        <p:spPr bwMode="auto">
          <a:xfrm>
            <a:off x="1676400" y="228600"/>
            <a:ext cx="5782984" cy="1943658"/>
          </a:xfrm>
          <a:prstGeom prst="rect">
            <a:avLst/>
          </a:prstGeom>
          <a:noFill/>
        </p:spPr>
      </p:pic>
      <p:pic>
        <p:nvPicPr>
          <p:cNvPr id="11268" name="Picture 4" descr="C:\Documents and Settings\tnaylor\Desktop\Personal\Community Pharmacy Collaboratives Project\Logos\FB_ProfilePic.png"/>
          <p:cNvPicPr>
            <a:picLocks noChangeAspect="1" noChangeArrowheads="1"/>
          </p:cNvPicPr>
          <p:nvPr/>
        </p:nvPicPr>
        <p:blipFill>
          <a:blip r:embed="rId4"/>
          <a:srcRect/>
          <a:stretch>
            <a:fillRect/>
          </a:stretch>
        </p:blipFill>
        <p:spPr bwMode="auto">
          <a:xfrm>
            <a:off x="609600" y="2286000"/>
            <a:ext cx="1752600" cy="1752600"/>
          </a:xfrm>
          <a:prstGeom prst="rect">
            <a:avLst/>
          </a:prstGeom>
          <a:noFill/>
        </p:spPr>
      </p:pic>
      <p:sp>
        <p:nvSpPr>
          <p:cNvPr id="6" name="TextBox 5"/>
          <p:cNvSpPr txBox="1"/>
          <p:nvPr/>
        </p:nvSpPr>
        <p:spPr>
          <a:xfrm>
            <a:off x="1752600" y="4495800"/>
            <a:ext cx="5181600" cy="2031325"/>
          </a:xfrm>
          <a:prstGeom prst="rect">
            <a:avLst/>
          </a:prstGeom>
          <a:noFill/>
        </p:spPr>
        <p:txBody>
          <a:bodyPr wrap="square" rtlCol="0">
            <a:spAutoFit/>
          </a:bodyPr>
          <a:lstStyle/>
          <a:p>
            <a:pPr algn="ctr"/>
            <a:r>
              <a:rPr lang="en-US" dirty="0" smtClean="0">
                <a:solidFill>
                  <a:srgbClr val="7F7F7F"/>
                </a:solidFill>
              </a:rPr>
              <a:t>Your name </a:t>
            </a:r>
          </a:p>
          <a:p>
            <a:pPr algn="ctr"/>
            <a:r>
              <a:rPr lang="en-US" dirty="0" smtClean="0">
                <a:solidFill>
                  <a:srgbClr val="7F7F7F"/>
                </a:solidFill>
              </a:rPr>
              <a:t>Date </a:t>
            </a:r>
          </a:p>
          <a:p>
            <a:pPr algn="ctr"/>
            <a:endParaRPr lang="en-US" dirty="0" smtClean="0">
              <a:solidFill>
                <a:srgbClr val="7F7F7F"/>
              </a:solidFill>
            </a:endParaRPr>
          </a:p>
          <a:p>
            <a:pPr algn="ctr"/>
            <a:r>
              <a:rPr lang="en-US" dirty="0" smtClean="0">
                <a:solidFill>
                  <a:srgbClr val="7F7F7F"/>
                </a:solidFill>
              </a:rPr>
              <a:t>Funder: Canada Post Mental Health Foundation</a:t>
            </a:r>
          </a:p>
          <a:p>
            <a:pPr algn="ctr"/>
            <a:r>
              <a:rPr lang="en-US" dirty="0" smtClean="0">
                <a:solidFill>
                  <a:srgbClr val="7F7F7F"/>
                </a:solidFill>
              </a:rPr>
              <a:t>Drug Evaluation Alliance of Nova Scotia </a:t>
            </a:r>
          </a:p>
          <a:p>
            <a:pPr algn="ctr"/>
            <a:r>
              <a:rPr lang="en-US" dirty="0" smtClean="0">
                <a:solidFill>
                  <a:srgbClr val="7F7F7F"/>
                </a:solidFill>
              </a:rPr>
              <a:t>Collaborator: Schizophrenia Society of Nova Scotia </a:t>
            </a:r>
          </a:p>
          <a:p>
            <a:pPr algn="ctr"/>
            <a:endParaRPr lang="en-US" dirty="0" smtClean="0">
              <a:solidFill>
                <a:srgbClr val="7F7F7F"/>
              </a:solidFill>
            </a:endParaRP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we’re going to discuss:</a:t>
            </a:r>
            <a:endParaRPr lang="en-US" dirty="0"/>
          </a:p>
        </p:txBody>
      </p:sp>
      <p:graphicFrame>
        <p:nvGraphicFramePr>
          <p:cNvPr id="4" name="Content Placeholder 3"/>
          <p:cNvGraphicFramePr>
            <a:graphicFrameLocks noGrp="1"/>
          </p:cNvGraphicFramePr>
          <p:nvPr>
            <p:ph idx="1"/>
          </p:nvPr>
        </p:nvGraphicFramePr>
        <p:xfrm>
          <a:off x="1447800" y="1371600"/>
          <a:ext cx="7239000" cy="1112520"/>
        </p:xfrm>
        <a:graphic>
          <a:graphicData uri="http://schemas.openxmlformats.org/drawingml/2006/table">
            <a:tbl>
              <a:tblPr firstRow="1" bandRow="1">
                <a:tableStyleId>{2D5ABB26-0587-4C30-8999-92F81FD0307C}</a:tableStyleId>
              </a:tblPr>
              <a:tblGrid>
                <a:gridCol w="804333"/>
                <a:gridCol w="6434667"/>
              </a:tblGrid>
              <a:tr h="370840">
                <a:tc>
                  <a:txBody>
                    <a:bodyPr/>
                    <a:lstStyle/>
                    <a:p>
                      <a:r>
                        <a:rPr lang="en-US" dirty="0" smtClean="0"/>
                        <a:t>0:00</a:t>
                      </a:r>
                      <a:endParaRPr lang="en-US" dirty="0"/>
                    </a:p>
                  </a:txBody>
                  <a:tcPr>
                    <a:lnL w="12700" cap="flat" cmpd="sng" algn="ctr">
                      <a:solidFill>
                        <a:prstClr val="black"/>
                      </a:solidFill>
                      <a:prstDash val="sysDot"/>
                      <a:round/>
                      <a:headEnd type="none" w="med" len="med"/>
                      <a:tailEnd type="none" w="med" len="med"/>
                    </a:lnL>
                    <a:lnR w="12700" cap="flat" cmpd="sng" algn="ctr">
                      <a:solidFill>
                        <a:prstClr val="black"/>
                      </a:solidFill>
                      <a:prstDash val="sysDot"/>
                      <a:round/>
                      <a:headEnd type="none" w="med" len="med"/>
                      <a:tailEnd type="none" w="med" len="med"/>
                    </a:lnR>
                    <a:lnT w="12700" cap="flat" cmpd="sng" algn="ctr">
                      <a:solidFill>
                        <a:prstClr val="black"/>
                      </a:solidFill>
                      <a:prstDash val="sysDot"/>
                      <a:round/>
                      <a:headEnd type="none" w="med" len="med"/>
                      <a:tailEnd type="none" w="med" len="med"/>
                    </a:lnT>
                    <a:lnB w="12700" cap="flat" cmpd="sng" algn="ctr">
                      <a:solidFill>
                        <a:prstClr val="black"/>
                      </a:solidFill>
                      <a:prstDash val="sysDot"/>
                      <a:round/>
                      <a:headEnd type="none" w="med" len="med"/>
                      <a:tailEnd type="none" w="med" len="med"/>
                    </a:lnB>
                  </a:tcPr>
                </a:tc>
                <a:tc>
                  <a:txBody>
                    <a:bodyPr/>
                    <a:lstStyle/>
                    <a:p>
                      <a:r>
                        <a:rPr lang="en-US" dirty="0" smtClean="0"/>
                        <a:t>XXXXX</a:t>
                      </a:r>
                      <a:endParaRPr lang="en-US" dirty="0"/>
                    </a:p>
                  </a:txBody>
                  <a:tcPr>
                    <a:lnL w="12700" cap="flat" cmpd="sng" algn="ctr">
                      <a:solidFill>
                        <a:prstClr val="black"/>
                      </a:solidFill>
                      <a:prstDash val="sysDot"/>
                      <a:round/>
                      <a:headEnd type="none" w="med" len="med"/>
                      <a:tailEnd type="none" w="med" len="med"/>
                    </a:lnL>
                    <a:lnR w="12700" cap="flat" cmpd="sng" algn="ctr">
                      <a:solidFill>
                        <a:prstClr val="black"/>
                      </a:solidFill>
                      <a:prstDash val="sysDot"/>
                      <a:round/>
                      <a:headEnd type="none" w="med" len="med"/>
                      <a:tailEnd type="none" w="med" len="med"/>
                    </a:lnR>
                    <a:lnT w="12700" cap="flat" cmpd="sng" algn="ctr">
                      <a:solidFill>
                        <a:prstClr val="black"/>
                      </a:solidFill>
                      <a:prstDash val="sysDot"/>
                      <a:round/>
                      <a:headEnd type="none" w="med" len="med"/>
                      <a:tailEnd type="none" w="med" len="med"/>
                    </a:lnT>
                    <a:lnB w="12700" cap="flat" cmpd="sng" algn="ctr">
                      <a:solidFill>
                        <a:prstClr val="black"/>
                      </a:solidFill>
                      <a:prstDash val="sysDot"/>
                      <a:round/>
                      <a:headEnd type="none" w="med" len="med"/>
                      <a:tailEnd type="none" w="med" len="med"/>
                    </a:lnB>
                  </a:tcPr>
                </a:tc>
              </a:tr>
              <a:tr h="370840">
                <a:tc>
                  <a:txBody>
                    <a:bodyPr/>
                    <a:lstStyle/>
                    <a:p>
                      <a:r>
                        <a:rPr lang="en-US" dirty="0" smtClean="0"/>
                        <a:t>0:00</a:t>
                      </a:r>
                      <a:endParaRPr lang="en-US" dirty="0"/>
                    </a:p>
                  </a:txBody>
                  <a:tcPr>
                    <a:lnL w="12700" cap="flat" cmpd="sng" algn="ctr">
                      <a:solidFill>
                        <a:prstClr val="black"/>
                      </a:solidFill>
                      <a:prstDash val="sysDot"/>
                      <a:round/>
                      <a:headEnd type="none" w="med" len="med"/>
                      <a:tailEnd type="none" w="med" len="med"/>
                    </a:lnL>
                    <a:lnR w="12700" cap="flat" cmpd="sng" algn="ctr">
                      <a:solidFill>
                        <a:prstClr val="black"/>
                      </a:solidFill>
                      <a:prstDash val="sysDot"/>
                      <a:round/>
                      <a:headEnd type="none" w="med" len="med"/>
                      <a:tailEnd type="none" w="med" len="med"/>
                    </a:lnR>
                    <a:lnT w="12700" cap="flat" cmpd="sng" algn="ctr">
                      <a:solidFill>
                        <a:prstClr val="black"/>
                      </a:solidFill>
                      <a:prstDash val="sysDot"/>
                      <a:round/>
                      <a:headEnd type="none" w="med" len="med"/>
                      <a:tailEnd type="none" w="med" len="med"/>
                    </a:lnT>
                    <a:lnB w="12700" cap="flat" cmpd="sng" algn="ctr">
                      <a:solidFill>
                        <a:prstClr val="black"/>
                      </a:solidFill>
                      <a:prstDash val="sysDot"/>
                      <a:round/>
                      <a:headEnd type="none" w="med" len="med"/>
                      <a:tailEnd type="none" w="med" len="med"/>
                    </a:lnB>
                  </a:tcPr>
                </a:tc>
                <a:tc>
                  <a:txBody>
                    <a:bodyPr/>
                    <a:lstStyle/>
                    <a:p>
                      <a:r>
                        <a:rPr lang="en-US" dirty="0" smtClean="0"/>
                        <a:t>YYYYYYY</a:t>
                      </a:r>
                      <a:endParaRPr lang="en-US" dirty="0"/>
                    </a:p>
                  </a:txBody>
                  <a:tcPr>
                    <a:lnL w="12700" cap="flat" cmpd="sng" algn="ctr">
                      <a:solidFill>
                        <a:prstClr val="black"/>
                      </a:solidFill>
                      <a:prstDash val="sysDot"/>
                      <a:round/>
                      <a:headEnd type="none" w="med" len="med"/>
                      <a:tailEnd type="none" w="med" len="med"/>
                    </a:lnL>
                    <a:lnR w="12700" cap="flat" cmpd="sng" algn="ctr">
                      <a:solidFill>
                        <a:prstClr val="black"/>
                      </a:solidFill>
                      <a:prstDash val="sysDot"/>
                      <a:round/>
                      <a:headEnd type="none" w="med" len="med"/>
                      <a:tailEnd type="none" w="med" len="med"/>
                    </a:lnR>
                    <a:lnT w="12700" cap="flat" cmpd="sng" algn="ctr">
                      <a:solidFill>
                        <a:prstClr val="black"/>
                      </a:solidFill>
                      <a:prstDash val="sysDot"/>
                      <a:round/>
                      <a:headEnd type="none" w="med" len="med"/>
                      <a:tailEnd type="none" w="med" len="med"/>
                    </a:lnT>
                    <a:lnB w="12700" cap="flat" cmpd="sng" algn="ctr">
                      <a:solidFill>
                        <a:prstClr val="black"/>
                      </a:solidFill>
                      <a:prstDash val="sysDot"/>
                      <a:round/>
                      <a:headEnd type="none" w="med" len="med"/>
                      <a:tailEnd type="none" w="med" len="med"/>
                    </a:lnB>
                  </a:tcPr>
                </a:tc>
              </a:tr>
              <a:tr h="370840">
                <a:tc>
                  <a:txBody>
                    <a:bodyPr/>
                    <a:lstStyle/>
                    <a:p>
                      <a:endParaRPr lang="en-US" dirty="0"/>
                    </a:p>
                  </a:txBody>
                  <a:tcPr>
                    <a:lnL w="12700" cap="flat" cmpd="sng" algn="ctr">
                      <a:solidFill>
                        <a:prstClr val="black"/>
                      </a:solidFill>
                      <a:prstDash val="sysDot"/>
                      <a:round/>
                      <a:headEnd type="none" w="med" len="med"/>
                      <a:tailEnd type="none" w="med" len="med"/>
                    </a:lnL>
                    <a:lnR w="12700" cap="flat" cmpd="sng" algn="ctr">
                      <a:solidFill>
                        <a:prstClr val="black"/>
                      </a:solidFill>
                      <a:prstDash val="sysDot"/>
                      <a:round/>
                      <a:headEnd type="none" w="med" len="med"/>
                      <a:tailEnd type="none" w="med" len="med"/>
                    </a:lnR>
                    <a:lnT w="12700" cap="flat" cmpd="sng" algn="ctr">
                      <a:solidFill>
                        <a:prstClr val="black"/>
                      </a:solidFill>
                      <a:prstDash val="sysDot"/>
                      <a:round/>
                      <a:headEnd type="none" w="med" len="med"/>
                      <a:tailEnd type="none" w="med" len="med"/>
                    </a:lnT>
                    <a:lnB w="12700" cap="flat" cmpd="sng" algn="ctr">
                      <a:solidFill>
                        <a:prstClr val="black"/>
                      </a:solidFill>
                      <a:prstDash val="sysDot"/>
                      <a:round/>
                      <a:headEnd type="none" w="med" len="med"/>
                      <a:tailEnd type="none" w="med" len="med"/>
                    </a:lnB>
                  </a:tcPr>
                </a:tc>
                <a:tc>
                  <a:txBody>
                    <a:bodyPr/>
                    <a:lstStyle/>
                    <a:p>
                      <a:endParaRPr lang="en-US" dirty="0"/>
                    </a:p>
                  </a:txBody>
                  <a:tcPr>
                    <a:lnL w="12700" cap="flat" cmpd="sng" algn="ctr">
                      <a:solidFill>
                        <a:prstClr val="black"/>
                      </a:solidFill>
                      <a:prstDash val="sysDot"/>
                      <a:round/>
                      <a:headEnd type="none" w="med" len="med"/>
                      <a:tailEnd type="none" w="med" len="med"/>
                    </a:lnL>
                    <a:lnR w="12700" cap="flat" cmpd="sng" algn="ctr">
                      <a:solidFill>
                        <a:prstClr val="black"/>
                      </a:solidFill>
                      <a:prstDash val="sysDot"/>
                      <a:round/>
                      <a:headEnd type="none" w="med" len="med"/>
                      <a:tailEnd type="none" w="med" len="med"/>
                    </a:lnR>
                    <a:lnT w="12700" cap="flat" cmpd="sng" algn="ctr">
                      <a:solidFill>
                        <a:prstClr val="black"/>
                      </a:solidFill>
                      <a:prstDash val="sysDot"/>
                      <a:round/>
                      <a:headEnd type="none" w="med" len="med"/>
                      <a:tailEnd type="none" w="med" len="med"/>
                    </a:lnT>
                    <a:lnB w="12700" cap="flat" cmpd="sng" algn="ctr">
                      <a:solidFill>
                        <a:prstClr val="black"/>
                      </a:solidFill>
                      <a:prstDash val="sysDot"/>
                      <a:round/>
                      <a:headEnd type="none" w="med" len="med"/>
                      <a:tailEnd type="none" w="med" len="med"/>
                    </a:lnB>
                  </a:tcPr>
                </a:tc>
              </a:tr>
            </a:tbl>
          </a:graphicData>
        </a:graphic>
      </p:graphicFrame>
      <p:pic>
        <p:nvPicPr>
          <p:cNvPr id="5" name="Picture 4" descr="C:\Documents and Settings\tnaylor\Desktop\Personal\Community Pharmacy Collaboratives Project\Logos\FB_ProfilePic.png"/>
          <p:cNvPicPr>
            <a:picLocks noChangeAspect="1" noChangeArrowheads="1"/>
          </p:cNvPicPr>
          <p:nvPr/>
        </p:nvPicPr>
        <p:blipFill>
          <a:blip r:embed="rId2"/>
          <a:srcRect/>
          <a:stretch>
            <a:fillRect/>
          </a:stretch>
        </p:blipFill>
        <p:spPr bwMode="auto">
          <a:xfrm>
            <a:off x="381000" y="533400"/>
            <a:ext cx="762000" cy="762000"/>
          </a:xfrm>
          <a:prstGeom prst="rect">
            <a:avLst/>
          </a:prstGeom>
          <a:noFill/>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itle 2"/>
          <p:cNvSpPr>
            <a:spLocks noGrp="1"/>
          </p:cNvSpPr>
          <p:nvPr>
            <p:ph type="title"/>
          </p:nvPr>
        </p:nvSpPr>
        <p:spPr>
          <a:xfrm>
            <a:off x="1066800" y="4419600"/>
            <a:ext cx="7772400" cy="1362075"/>
          </a:xfrm>
        </p:spPr>
        <p:txBody>
          <a:bodyPr/>
          <a:lstStyle/>
          <a:p>
            <a:r>
              <a:rPr lang="en-US" dirty="0" smtClean="0"/>
              <a:t>What is the pharmacists’ role?</a:t>
            </a:r>
            <a:endParaRPr lang="en-US" dirty="0"/>
          </a:p>
        </p:txBody>
      </p:sp>
      <p:pic>
        <p:nvPicPr>
          <p:cNvPr id="7" name="Picture 6" descr="C:\Documents and Settings\tnaylor\Desktop\Personal\Community Pharmacy Collaboratives Project\Logos\FB_ProfilePic.png"/>
          <p:cNvPicPr>
            <a:picLocks noChangeAspect="1" noChangeArrowheads="1"/>
          </p:cNvPicPr>
          <p:nvPr/>
        </p:nvPicPr>
        <p:blipFill>
          <a:blip r:embed="rId3"/>
          <a:srcRect/>
          <a:stretch>
            <a:fillRect/>
          </a:stretch>
        </p:blipFill>
        <p:spPr bwMode="auto">
          <a:xfrm>
            <a:off x="228600" y="4419600"/>
            <a:ext cx="762000" cy="762000"/>
          </a:xfrm>
          <a:prstGeom prst="rect">
            <a:avLst/>
          </a:prstGeom>
          <a:noFill/>
        </p:spPr>
      </p:pic>
      <p:pic>
        <p:nvPicPr>
          <p:cNvPr id="8" name="Picture 3" descr="C:\Documents and Settings\tnaylor\Desktop\Personal\Community Pharmacy Collaboratives Project\Logos\More_Than_Meds-LOGO (1).jpg"/>
          <p:cNvPicPr>
            <a:picLocks noChangeAspect="1" noChangeArrowheads="1"/>
          </p:cNvPicPr>
          <p:nvPr/>
        </p:nvPicPr>
        <p:blipFill>
          <a:blip r:embed="rId4"/>
          <a:srcRect/>
          <a:stretch>
            <a:fillRect/>
          </a:stretch>
        </p:blipFill>
        <p:spPr bwMode="auto">
          <a:xfrm>
            <a:off x="152400" y="152400"/>
            <a:ext cx="2811184" cy="944838"/>
          </a:xfrm>
          <a:prstGeom prst="rect">
            <a:avLst/>
          </a:prstGeom>
          <a:noFill/>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609600" y="2209800"/>
            <a:ext cx="8229600" cy="1905000"/>
          </a:xfrm>
          <a:solidFill>
            <a:srgbClr val="8FC759"/>
          </a:solidFill>
          <a:ln>
            <a:solidFill>
              <a:schemeClr val="accent4">
                <a:lumMod val="75000"/>
              </a:schemeClr>
            </a:solidFill>
          </a:ln>
          <a:effectLst>
            <a:outerShdw blurRad="76200" dist="165100" dir="8100000" sy="-23000" kx="800400" algn="br" rotWithShape="0">
              <a:srgbClr val="000000">
                <a:alpha val="15000"/>
              </a:srgbClr>
            </a:outerShdw>
            <a:reflection stA="50000" endPos="75000" dist="12700" dir="5400000" sy="-100000" algn="bl" rotWithShape="0"/>
          </a:effectLst>
        </p:spPr>
        <p:style>
          <a:lnRef idx="1">
            <a:schemeClr val="accent3"/>
          </a:lnRef>
          <a:fillRef idx="3">
            <a:schemeClr val="accent3"/>
          </a:fillRef>
          <a:effectRef idx="2">
            <a:schemeClr val="accent3"/>
          </a:effectRef>
          <a:fontRef idx="minor">
            <a:schemeClr val="lt1"/>
          </a:fontRef>
        </p:style>
        <p:txBody>
          <a:bodyPr>
            <a:normAutofit/>
          </a:bodyPr>
          <a:lstStyle/>
          <a:p>
            <a:pPr algn="ctr"/>
            <a:r>
              <a:rPr lang="en-US" dirty="0" smtClean="0"/>
              <a:t> Here’s what’s expected:</a:t>
            </a:r>
            <a:endParaRPr lang="en-US" dirty="0"/>
          </a:p>
        </p:txBody>
      </p:sp>
      <p:pic>
        <p:nvPicPr>
          <p:cNvPr id="8" name="Picture 7" descr="More_Than_Meds-LOGO.png"/>
          <p:cNvPicPr>
            <a:picLocks noChangeAspect="1"/>
          </p:cNvPicPr>
          <p:nvPr/>
        </p:nvPicPr>
        <p:blipFill>
          <a:blip r:embed="rId3"/>
          <a:srcRect l="10012" t="12121" r="82489" b="54546"/>
          <a:stretch>
            <a:fillRect/>
          </a:stretch>
        </p:blipFill>
        <p:spPr>
          <a:xfrm>
            <a:off x="990600" y="2743200"/>
            <a:ext cx="685800" cy="838200"/>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alphaModFix amt="73000"/>
          </a:blip>
          <a:srcRect t="6918" b="4934"/>
          <a:stretch>
            <a:fillRect/>
          </a:stretch>
        </p:blipFill>
        <p:spPr>
          <a:xfrm>
            <a:off x="482600" y="0"/>
            <a:ext cx="8399087" cy="6858000"/>
          </a:xfrm>
          <a:prstGeom prst="rect">
            <a:avLst/>
          </a:prstGeom>
        </p:spPr>
      </p:pic>
      <p:sp>
        <p:nvSpPr>
          <p:cNvPr id="6" name="TextBox 5"/>
          <p:cNvSpPr txBox="1"/>
          <p:nvPr/>
        </p:nvSpPr>
        <p:spPr>
          <a:xfrm>
            <a:off x="4948666" y="4693686"/>
            <a:ext cx="1793917" cy="369332"/>
          </a:xfrm>
          <a:prstGeom prst="rect">
            <a:avLst/>
          </a:prstGeom>
          <a:ln>
            <a:headEnd type="none" w="med" len="med"/>
            <a:tailEnd type="none" w="med" len="med"/>
          </a:ln>
        </p:spPr>
        <p:style>
          <a:lnRef idx="1">
            <a:schemeClr val="accent3"/>
          </a:lnRef>
          <a:fillRef idx="3">
            <a:schemeClr val="accent3"/>
          </a:fillRef>
          <a:effectRef idx="2">
            <a:schemeClr val="accent3"/>
          </a:effectRef>
          <a:fontRef idx="minor">
            <a:schemeClr val="lt1"/>
          </a:fontRef>
        </p:style>
        <p:txBody>
          <a:bodyPr wrap="square" rtlCol="0">
            <a:spAutoFit/>
          </a:bodyPr>
          <a:lstStyle/>
          <a:p>
            <a:pPr algn="ctr"/>
            <a:r>
              <a:rPr lang="en-US" b="1" dirty="0" smtClean="0"/>
              <a:t>Professional</a:t>
            </a:r>
            <a:endParaRPr lang="en-US" b="1" dirty="0"/>
          </a:p>
        </p:txBody>
      </p:sp>
      <p:sp>
        <p:nvSpPr>
          <p:cNvPr id="7" name="TextBox 6"/>
          <p:cNvSpPr txBox="1"/>
          <p:nvPr/>
        </p:nvSpPr>
        <p:spPr>
          <a:xfrm>
            <a:off x="6688273" y="3351825"/>
            <a:ext cx="1793917" cy="369332"/>
          </a:xfrm>
          <a:prstGeom prst="rect">
            <a:avLst/>
          </a:prstGeom>
          <a:ln>
            <a:headEnd type="none" w="med" len="med"/>
            <a:tailEnd type="none" w="med" len="med"/>
          </a:ln>
        </p:spPr>
        <p:style>
          <a:lnRef idx="1">
            <a:schemeClr val="accent3"/>
          </a:lnRef>
          <a:fillRef idx="3">
            <a:schemeClr val="accent3"/>
          </a:fillRef>
          <a:effectRef idx="2">
            <a:schemeClr val="accent3"/>
          </a:effectRef>
          <a:fontRef idx="minor">
            <a:schemeClr val="lt1"/>
          </a:fontRef>
        </p:style>
        <p:txBody>
          <a:bodyPr wrap="square" rtlCol="0">
            <a:spAutoFit/>
          </a:bodyPr>
          <a:lstStyle/>
          <a:p>
            <a:pPr algn="ctr"/>
            <a:r>
              <a:rPr lang="en-US" b="1" dirty="0" smtClean="0"/>
              <a:t>Manager</a:t>
            </a:r>
            <a:endParaRPr lang="en-US" b="1" dirty="0"/>
          </a:p>
        </p:txBody>
      </p:sp>
      <p:sp>
        <p:nvSpPr>
          <p:cNvPr id="8" name="TextBox 7"/>
          <p:cNvSpPr txBox="1"/>
          <p:nvPr/>
        </p:nvSpPr>
        <p:spPr>
          <a:xfrm>
            <a:off x="6650554" y="2358554"/>
            <a:ext cx="1793917" cy="369332"/>
          </a:xfrm>
          <a:prstGeom prst="rect">
            <a:avLst/>
          </a:prstGeom>
          <a:ln>
            <a:headEnd type="none" w="med" len="med"/>
            <a:tailEnd type="none" w="med" len="med"/>
          </a:ln>
        </p:spPr>
        <p:style>
          <a:lnRef idx="1">
            <a:schemeClr val="accent3"/>
          </a:lnRef>
          <a:fillRef idx="3">
            <a:schemeClr val="accent3"/>
          </a:fillRef>
          <a:effectRef idx="2">
            <a:schemeClr val="accent3"/>
          </a:effectRef>
          <a:fontRef idx="minor">
            <a:schemeClr val="lt1"/>
          </a:fontRef>
        </p:style>
        <p:txBody>
          <a:bodyPr wrap="square" rtlCol="0">
            <a:spAutoFit/>
          </a:bodyPr>
          <a:lstStyle/>
          <a:p>
            <a:pPr algn="ctr"/>
            <a:r>
              <a:rPr lang="en-US" b="1" dirty="0" smtClean="0"/>
              <a:t>Scholar</a:t>
            </a:r>
            <a:endParaRPr lang="en-US" b="1" dirty="0"/>
          </a:p>
        </p:txBody>
      </p:sp>
      <p:sp>
        <p:nvSpPr>
          <p:cNvPr id="9" name="TextBox 8"/>
          <p:cNvSpPr txBox="1"/>
          <p:nvPr/>
        </p:nvSpPr>
        <p:spPr>
          <a:xfrm>
            <a:off x="3829929" y="1006634"/>
            <a:ext cx="1793917" cy="369332"/>
          </a:xfrm>
          <a:prstGeom prst="rect">
            <a:avLst/>
          </a:prstGeom>
          <a:ln>
            <a:headEnd type="none" w="med" len="med"/>
            <a:tailEnd type="none" w="med" len="med"/>
          </a:ln>
        </p:spPr>
        <p:style>
          <a:lnRef idx="1">
            <a:schemeClr val="accent3"/>
          </a:lnRef>
          <a:fillRef idx="3">
            <a:schemeClr val="accent3"/>
          </a:fillRef>
          <a:effectRef idx="2">
            <a:schemeClr val="accent3"/>
          </a:effectRef>
          <a:fontRef idx="minor">
            <a:schemeClr val="lt1"/>
          </a:fontRef>
        </p:style>
        <p:txBody>
          <a:bodyPr wrap="square" rtlCol="0">
            <a:spAutoFit/>
          </a:bodyPr>
          <a:lstStyle/>
          <a:p>
            <a:pPr algn="ctr"/>
            <a:r>
              <a:rPr lang="en-US" b="1" dirty="0" smtClean="0"/>
              <a:t>Advocate </a:t>
            </a:r>
            <a:endParaRPr lang="en-US" b="1" dirty="0"/>
          </a:p>
        </p:txBody>
      </p:sp>
      <p:sp>
        <p:nvSpPr>
          <p:cNvPr id="10" name="TextBox 9"/>
          <p:cNvSpPr txBox="1"/>
          <p:nvPr/>
        </p:nvSpPr>
        <p:spPr>
          <a:xfrm>
            <a:off x="1180773" y="2358554"/>
            <a:ext cx="1793917" cy="369332"/>
          </a:xfrm>
          <a:prstGeom prst="rect">
            <a:avLst/>
          </a:prstGeom>
          <a:ln>
            <a:headEnd type="none" w="med" len="med"/>
            <a:tailEnd type="none" w="med" len="med"/>
          </a:ln>
        </p:spPr>
        <p:style>
          <a:lnRef idx="1">
            <a:schemeClr val="accent3"/>
          </a:lnRef>
          <a:fillRef idx="3">
            <a:schemeClr val="accent3"/>
          </a:fillRef>
          <a:effectRef idx="2">
            <a:schemeClr val="accent3"/>
          </a:effectRef>
          <a:fontRef idx="minor">
            <a:schemeClr val="lt1"/>
          </a:fontRef>
        </p:style>
        <p:txBody>
          <a:bodyPr wrap="square" rtlCol="0">
            <a:spAutoFit/>
          </a:bodyPr>
          <a:lstStyle/>
          <a:p>
            <a:pPr algn="ctr"/>
            <a:r>
              <a:rPr lang="en-US" b="1" dirty="0" smtClean="0"/>
              <a:t>Collaborator</a:t>
            </a:r>
            <a:endParaRPr lang="en-US" b="1" dirty="0"/>
          </a:p>
        </p:txBody>
      </p:sp>
      <p:sp>
        <p:nvSpPr>
          <p:cNvPr id="11" name="TextBox 10"/>
          <p:cNvSpPr txBox="1"/>
          <p:nvPr/>
        </p:nvSpPr>
        <p:spPr>
          <a:xfrm>
            <a:off x="1205919" y="3351825"/>
            <a:ext cx="1793917" cy="369332"/>
          </a:xfrm>
          <a:prstGeom prst="rect">
            <a:avLst/>
          </a:prstGeom>
          <a:ln>
            <a:headEnd type="none" w="med" len="med"/>
            <a:tailEnd type="none" w="med" len="med"/>
          </a:ln>
        </p:spPr>
        <p:style>
          <a:lnRef idx="1">
            <a:schemeClr val="accent3"/>
          </a:lnRef>
          <a:fillRef idx="3">
            <a:schemeClr val="accent3"/>
          </a:fillRef>
          <a:effectRef idx="2">
            <a:schemeClr val="accent3"/>
          </a:effectRef>
          <a:fontRef idx="minor">
            <a:schemeClr val="lt1"/>
          </a:fontRef>
        </p:style>
        <p:txBody>
          <a:bodyPr wrap="square" rtlCol="0">
            <a:spAutoFit/>
          </a:bodyPr>
          <a:lstStyle/>
          <a:p>
            <a:pPr algn="ctr"/>
            <a:r>
              <a:rPr lang="en-US" b="1" dirty="0" smtClean="0"/>
              <a:t>Communicator</a:t>
            </a:r>
            <a:endParaRPr lang="en-US" b="1" dirty="0"/>
          </a:p>
        </p:txBody>
      </p:sp>
      <p:sp>
        <p:nvSpPr>
          <p:cNvPr id="12" name="TextBox 11"/>
          <p:cNvSpPr txBox="1"/>
          <p:nvPr/>
        </p:nvSpPr>
        <p:spPr>
          <a:xfrm>
            <a:off x="2895251" y="4693686"/>
            <a:ext cx="1793917" cy="369332"/>
          </a:xfrm>
          <a:prstGeom prst="rect">
            <a:avLst/>
          </a:prstGeom>
          <a:ln>
            <a:headEnd type="none" w="med" len="med"/>
            <a:tailEnd type="none" w="med" len="med"/>
          </a:ln>
        </p:spPr>
        <p:style>
          <a:lnRef idx="1">
            <a:schemeClr val="accent3"/>
          </a:lnRef>
          <a:fillRef idx="3">
            <a:schemeClr val="accent3"/>
          </a:fillRef>
          <a:effectRef idx="2">
            <a:schemeClr val="accent3"/>
          </a:effectRef>
          <a:fontRef idx="minor">
            <a:schemeClr val="lt1"/>
          </a:fontRef>
        </p:style>
        <p:txBody>
          <a:bodyPr wrap="square" rtlCol="0">
            <a:spAutoFit/>
          </a:bodyPr>
          <a:lstStyle/>
          <a:p>
            <a:pPr algn="ctr"/>
            <a:r>
              <a:rPr lang="en-US" b="1" dirty="0" smtClean="0"/>
              <a:t>Care-provider</a:t>
            </a:r>
            <a:endParaRPr lang="en-US" b="1" dirty="0"/>
          </a:p>
        </p:txBody>
      </p:sp>
      <p:sp>
        <p:nvSpPr>
          <p:cNvPr id="13" name="TextBox 12"/>
          <p:cNvSpPr txBox="1"/>
          <p:nvPr/>
        </p:nvSpPr>
        <p:spPr>
          <a:xfrm>
            <a:off x="3829929" y="5577711"/>
            <a:ext cx="1793917" cy="369332"/>
          </a:xfrm>
          <a:prstGeom prst="rect">
            <a:avLst/>
          </a:prstGeom>
          <a:ln>
            <a:headEnd type="none" w="med" len="med"/>
            <a:tailEnd type="none" w="med" len="med"/>
          </a:ln>
        </p:spPr>
        <p:style>
          <a:lnRef idx="1">
            <a:schemeClr val="accent3"/>
          </a:lnRef>
          <a:fillRef idx="3">
            <a:schemeClr val="accent3"/>
          </a:fillRef>
          <a:effectRef idx="2">
            <a:schemeClr val="accent3"/>
          </a:effectRef>
          <a:fontRef idx="minor">
            <a:schemeClr val="lt1"/>
          </a:fontRef>
        </p:style>
        <p:txBody>
          <a:bodyPr wrap="square" rtlCol="0">
            <a:spAutoFit/>
          </a:bodyPr>
          <a:lstStyle/>
          <a:p>
            <a:pPr algn="ctr"/>
            <a:r>
              <a:rPr lang="en-US" b="1" dirty="0" smtClean="0"/>
              <a:t>Leader</a:t>
            </a:r>
            <a:endParaRPr lang="en-US" b="1" dirty="0"/>
          </a:p>
        </p:txBody>
      </p:sp>
      <p:pic>
        <p:nvPicPr>
          <p:cNvPr id="17" name="Picture 3" descr="C:\Documents and Settings\tnaylor\Desktop\Personal\Community Pharmacy Collaboratives Project\Logos\More_Than_Meds-LOGO (1).jpg"/>
          <p:cNvPicPr>
            <a:picLocks noChangeAspect="1" noChangeArrowheads="1"/>
          </p:cNvPicPr>
          <p:nvPr/>
        </p:nvPicPr>
        <p:blipFill>
          <a:blip r:embed="rId4"/>
          <a:srcRect/>
          <a:stretch>
            <a:fillRect/>
          </a:stretch>
        </p:blipFill>
        <p:spPr bwMode="auto">
          <a:xfrm>
            <a:off x="0" y="6015606"/>
            <a:ext cx="2506384" cy="842394"/>
          </a:xfrm>
          <a:prstGeom prst="rect">
            <a:avLst/>
          </a:prstGeom>
          <a:noFill/>
        </p:spPr>
      </p:pic>
      <p:pic>
        <p:nvPicPr>
          <p:cNvPr id="18" name="Picture 17" descr="More_Than_Meds-LOGO.png"/>
          <p:cNvPicPr>
            <a:picLocks noChangeAspect="1"/>
          </p:cNvPicPr>
          <p:nvPr/>
        </p:nvPicPr>
        <p:blipFill>
          <a:blip r:embed="rId5"/>
          <a:srcRect l="10012" t="12121" r="82489" b="54546"/>
          <a:stretch>
            <a:fillRect/>
          </a:stretch>
        </p:blipFill>
        <p:spPr>
          <a:xfrm>
            <a:off x="4449277" y="2923821"/>
            <a:ext cx="561109" cy="685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13" grpId="0" animBg="1"/>
    </p:bld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flipH="1">
            <a:off x="457200" y="685800"/>
            <a:ext cx="3778831" cy="5757242"/>
          </a:xfrm>
          <a:prstGeom prst="rect">
            <a:avLst/>
          </a:prstGeom>
        </p:spPr>
      </p:pic>
      <p:pic>
        <p:nvPicPr>
          <p:cNvPr id="2" name="Picture 1"/>
          <p:cNvPicPr>
            <a:picLocks noChangeAspect="1"/>
          </p:cNvPicPr>
          <p:nvPr/>
        </p:nvPicPr>
        <p:blipFill>
          <a:blip r:embed="rId4"/>
          <a:stretch>
            <a:fillRect/>
          </a:stretch>
        </p:blipFill>
        <p:spPr>
          <a:xfrm>
            <a:off x="5257800" y="2819400"/>
            <a:ext cx="3302340" cy="3352800"/>
          </a:xfrm>
          <a:prstGeom prst="rect">
            <a:avLst/>
          </a:prstGeom>
        </p:spPr>
      </p:pic>
      <p:pic>
        <p:nvPicPr>
          <p:cNvPr id="3" name="Picture 2" descr="More_Than_Meds-LOGO.png"/>
          <p:cNvPicPr>
            <a:picLocks noChangeAspect="1"/>
          </p:cNvPicPr>
          <p:nvPr/>
        </p:nvPicPr>
        <p:blipFill>
          <a:blip r:embed="rId5"/>
          <a:srcRect l="10012" t="12121" r="82489" b="54546"/>
          <a:stretch>
            <a:fillRect/>
          </a:stretch>
        </p:blipFill>
        <p:spPr>
          <a:xfrm>
            <a:off x="152400" y="1600200"/>
            <a:ext cx="685800" cy="838200"/>
          </a:xfrm>
          <a:prstGeom prst="rect">
            <a:avLst/>
          </a:prstGeom>
        </p:spPr>
      </p:pic>
      <p:sp>
        <p:nvSpPr>
          <p:cNvPr id="4" name="Title 3"/>
          <p:cNvSpPr>
            <a:spLocks noGrp="1"/>
          </p:cNvSpPr>
          <p:nvPr>
            <p:ph type="title"/>
          </p:nvPr>
        </p:nvSpPr>
        <p:spPr>
          <a:xfrm rot="1972185">
            <a:off x="1330912" y="1872922"/>
            <a:ext cx="7239000" cy="1143000"/>
          </a:xfrm>
        </p:spPr>
        <p:txBody>
          <a:bodyPr>
            <a:normAutofit fontScale="90000"/>
          </a:bodyPr>
          <a:lstStyle/>
          <a:p>
            <a:r>
              <a:rPr lang="en-US" b="1" dirty="0" smtClean="0">
                <a:solidFill>
                  <a:srgbClr val="8FC759"/>
                </a:solidFill>
              </a:rPr>
              <a:t>Internationally</a:t>
            </a:r>
            <a:br>
              <a:rPr lang="en-US" b="1" dirty="0" smtClean="0">
                <a:solidFill>
                  <a:srgbClr val="8FC759"/>
                </a:solidFill>
              </a:rPr>
            </a:br>
            <a:endParaRPr lang="en-US" b="1" dirty="0">
              <a:solidFill>
                <a:srgbClr val="8FC759"/>
              </a:solidFill>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13018" y="1629067"/>
            <a:ext cx="6563497" cy="3600591"/>
          </a:xfrm>
          <a:prstGeom prst="rect">
            <a:avLst/>
          </a:prstGeom>
          <a:ln w="76200" cmpd="sng">
            <a:solidFill>
              <a:srgbClr val="8FC759"/>
            </a:solidFill>
            <a:prstDash val="sysDash"/>
          </a:ln>
        </p:spPr>
      </p:pic>
      <p:sp>
        <p:nvSpPr>
          <p:cNvPr id="3" name="TextBox 2"/>
          <p:cNvSpPr txBox="1"/>
          <p:nvPr/>
        </p:nvSpPr>
        <p:spPr>
          <a:xfrm>
            <a:off x="3610506" y="5579148"/>
            <a:ext cx="4966231" cy="923330"/>
          </a:xfrm>
          <a:prstGeom prst="rect">
            <a:avLst/>
          </a:prstGeom>
          <a:noFill/>
        </p:spPr>
        <p:txBody>
          <a:bodyPr wrap="square" rtlCol="0">
            <a:spAutoFit/>
          </a:bodyPr>
          <a:lstStyle/>
          <a:p>
            <a:r>
              <a:rPr lang="en-US" dirty="0" smtClean="0">
                <a:solidFill>
                  <a:srgbClr val="8FC759"/>
                </a:solidFill>
              </a:rPr>
              <a:t>Pharmaceutical Society of Australia: Document update initiated in 2011 in cooperation with the Mental Health Council of Australia</a:t>
            </a:r>
            <a:endParaRPr lang="en-US" dirty="0">
              <a:solidFill>
                <a:srgbClr val="8FC759"/>
              </a:solidFill>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609600" y="685800"/>
            <a:ext cx="7696200" cy="1143000"/>
          </a:xfrm>
        </p:spPr>
        <p:txBody>
          <a:bodyPr>
            <a:normAutofit fontScale="90000"/>
          </a:bodyPr>
          <a:lstStyle/>
          <a:p>
            <a:r>
              <a:rPr lang="en-US" b="1" dirty="0" smtClean="0">
                <a:solidFill>
                  <a:srgbClr val="8FC759"/>
                </a:solidFill>
              </a:rPr>
              <a:t>Promote Optimal Use of Medicines</a:t>
            </a:r>
            <a:br>
              <a:rPr lang="en-US" b="1" dirty="0" smtClean="0">
                <a:solidFill>
                  <a:srgbClr val="8FC759"/>
                </a:solidFill>
              </a:rPr>
            </a:br>
            <a:endParaRPr lang="en-US" b="1" dirty="0">
              <a:solidFill>
                <a:srgbClr val="8FC759"/>
              </a:solidFill>
            </a:endParaRPr>
          </a:p>
        </p:txBody>
      </p:sp>
      <p:graphicFrame>
        <p:nvGraphicFramePr>
          <p:cNvPr id="6" name="Content Placeholder 5"/>
          <p:cNvGraphicFramePr>
            <a:graphicFrameLocks noGrp="1"/>
          </p:cNvGraphicFramePr>
          <p:nvPr>
            <p:ph sz="half" idx="1"/>
          </p:nvPr>
        </p:nvGraphicFramePr>
        <p:xfrm>
          <a:off x="152400" y="1676400"/>
          <a:ext cx="4648200" cy="4552244"/>
        </p:xfrm>
        <a:graphic>
          <a:graphicData uri="http://schemas.openxmlformats.org/drawingml/2006/table">
            <a:tbl>
              <a:tblPr firstRow="1" bandRow="1">
                <a:tableStyleId>{2D5ABB26-0587-4C30-8999-92F81FD0307C}</a:tableStyleId>
              </a:tblPr>
              <a:tblGrid>
                <a:gridCol w="4648200"/>
              </a:tblGrid>
              <a:tr h="1498487">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200" b="0" dirty="0" smtClean="0">
                          <a:solidFill>
                            <a:schemeClr val="tx1"/>
                          </a:solidFill>
                        </a:rPr>
                        <a:t>Participate in therapeutic </a:t>
                      </a:r>
                    </a:p>
                    <a:p>
                      <a:pPr marL="0" marR="0" indent="0" algn="ctr" defTabSz="457200" rtl="0" eaLnBrk="1" fontAlgn="auto" latinLnBrk="0" hangingPunct="1">
                        <a:lnSpc>
                          <a:spcPct val="100000"/>
                        </a:lnSpc>
                        <a:spcBef>
                          <a:spcPts val="0"/>
                        </a:spcBef>
                        <a:spcAft>
                          <a:spcPts val="0"/>
                        </a:spcAft>
                        <a:buClrTx/>
                        <a:buSzTx/>
                        <a:buFontTx/>
                        <a:buNone/>
                        <a:tabLst/>
                        <a:defRPr/>
                      </a:pPr>
                      <a:r>
                        <a:rPr lang="en-US" sz="2200" b="0" dirty="0" smtClean="0">
                          <a:solidFill>
                            <a:schemeClr val="tx1"/>
                          </a:solidFill>
                        </a:rPr>
                        <a:t>decision making</a:t>
                      </a:r>
                    </a:p>
                  </a:txBody>
                  <a:tcPr marL="44873" marR="44873" anchor="ctr">
                    <a:lnL w="12700" cap="flat" cmpd="sng" algn="ctr">
                      <a:solidFill>
                        <a:prstClr val="white"/>
                      </a:solidFill>
                      <a:prstDash val="sysDot"/>
                      <a:round/>
                      <a:headEnd type="none" w="med" len="med"/>
                      <a:tailEnd type="none" w="med" len="med"/>
                    </a:lnL>
                    <a:lnR w="12700" cap="flat" cmpd="sng" algn="ctr">
                      <a:solidFill>
                        <a:prstClr val="white"/>
                      </a:solidFill>
                      <a:prstDash val="sysDot"/>
                      <a:round/>
                      <a:headEnd type="none" w="med" len="med"/>
                      <a:tailEnd type="none" w="med" len="med"/>
                    </a:lnR>
                    <a:lnT w="12700" cap="flat" cmpd="sng" algn="ctr">
                      <a:solidFill>
                        <a:prstClr val="white"/>
                      </a:solidFill>
                      <a:prstDash val="sysDot"/>
                      <a:round/>
                      <a:headEnd type="none" w="med" len="med"/>
                      <a:tailEnd type="none" w="med" len="med"/>
                    </a:lnT>
                    <a:lnB w="12700" cap="flat" cmpd="sng" algn="ctr">
                      <a:solidFill>
                        <a:prstClr val="white"/>
                      </a:solidFill>
                      <a:prstDash val="sysDot"/>
                      <a:round/>
                      <a:headEnd type="none" w="med" len="med"/>
                      <a:tailEnd type="none" w="med" len="med"/>
                    </a:lnB>
                    <a:solidFill>
                      <a:srgbClr val="8FC759"/>
                    </a:solidFill>
                  </a:tcPr>
                </a:tc>
              </a:tr>
              <a:tr h="1498487">
                <a:tc>
                  <a:txBody>
                    <a:bodyPr/>
                    <a:lstStyle/>
                    <a:p>
                      <a:pPr algn="ctr"/>
                      <a:r>
                        <a:rPr lang="en-US" sz="2200" b="0" kern="1200" baseline="0" dirty="0" smtClean="0">
                          <a:solidFill>
                            <a:schemeClr val="tx1"/>
                          </a:solidFill>
                          <a:latin typeface="+mn-lt"/>
                          <a:ea typeface="+mn-ea"/>
                          <a:cs typeface="+mn-cs"/>
                        </a:rPr>
                        <a:t>Provide ongoing </a:t>
                      </a:r>
                    </a:p>
                    <a:p>
                      <a:pPr algn="ctr"/>
                      <a:r>
                        <a:rPr lang="en-US" sz="2200" b="0" kern="1200" baseline="0" dirty="0" smtClean="0">
                          <a:solidFill>
                            <a:schemeClr val="tx1"/>
                          </a:solidFill>
                          <a:latin typeface="+mn-lt"/>
                          <a:ea typeface="+mn-ea"/>
                          <a:cs typeface="+mn-cs"/>
                        </a:rPr>
                        <a:t>pharmaceutical management</a:t>
                      </a:r>
                      <a:endParaRPr lang="en-US" sz="2200" b="0" dirty="0">
                        <a:solidFill>
                          <a:schemeClr val="tx1"/>
                        </a:solidFill>
                      </a:endParaRPr>
                    </a:p>
                  </a:txBody>
                  <a:tcPr marL="44873" marR="44873" anchor="ctr">
                    <a:lnL w="12700" cap="flat" cmpd="sng" algn="ctr">
                      <a:solidFill>
                        <a:prstClr val="white"/>
                      </a:solidFill>
                      <a:prstDash val="sysDot"/>
                      <a:round/>
                      <a:headEnd type="none" w="med" len="med"/>
                      <a:tailEnd type="none" w="med" len="med"/>
                    </a:lnL>
                    <a:lnR w="12700" cap="flat" cmpd="sng" algn="ctr">
                      <a:solidFill>
                        <a:prstClr val="white"/>
                      </a:solidFill>
                      <a:prstDash val="sysDot"/>
                      <a:round/>
                      <a:headEnd type="none" w="med" len="med"/>
                      <a:tailEnd type="none" w="med" len="med"/>
                    </a:lnR>
                    <a:lnT w="12700" cap="flat" cmpd="sng" algn="ctr">
                      <a:solidFill>
                        <a:prstClr val="white"/>
                      </a:solidFill>
                      <a:prstDash val="sysDot"/>
                      <a:round/>
                      <a:headEnd type="none" w="med" len="med"/>
                      <a:tailEnd type="none" w="med" len="med"/>
                    </a:lnT>
                    <a:lnB w="12700" cap="flat" cmpd="sng" algn="ctr">
                      <a:solidFill>
                        <a:prstClr val="white"/>
                      </a:solidFill>
                      <a:prstDash val="sysDot"/>
                      <a:round/>
                      <a:headEnd type="none" w="med" len="med"/>
                      <a:tailEnd type="none" w="med" len="med"/>
                    </a:lnB>
                    <a:solidFill>
                      <a:srgbClr val="8FC759"/>
                    </a:solidFill>
                  </a:tcPr>
                </a:tc>
              </a:tr>
              <a:tr h="1555270">
                <a:tc>
                  <a:txBody>
                    <a:bodyPr/>
                    <a:lstStyle/>
                    <a:p>
                      <a:pPr algn="ctr"/>
                      <a:r>
                        <a:rPr lang="en-US" sz="2200" b="0" kern="1200" baseline="0" dirty="0" smtClean="0">
                          <a:solidFill>
                            <a:schemeClr val="tx1"/>
                          </a:solidFill>
                          <a:latin typeface="+mn-lt"/>
                          <a:ea typeface="+mn-ea"/>
                          <a:cs typeface="+mn-cs"/>
                        </a:rPr>
                        <a:t>Promote rational </a:t>
                      </a:r>
                    </a:p>
                    <a:p>
                      <a:pPr algn="ctr"/>
                      <a:r>
                        <a:rPr lang="en-US" sz="2200" b="0" kern="1200" baseline="0" dirty="0" smtClean="0">
                          <a:solidFill>
                            <a:schemeClr val="tx1"/>
                          </a:solidFill>
                          <a:latin typeface="+mn-lt"/>
                          <a:ea typeface="+mn-ea"/>
                          <a:cs typeface="+mn-cs"/>
                        </a:rPr>
                        <a:t>drug use</a:t>
                      </a:r>
                      <a:endParaRPr lang="en-US" sz="2200" b="0" dirty="0">
                        <a:solidFill>
                          <a:schemeClr val="tx1"/>
                        </a:solidFill>
                      </a:endParaRPr>
                    </a:p>
                  </a:txBody>
                  <a:tcPr marL="44873" marR="44873" anchor="ctr">
                    <a:lnL w="12700" cap="flat" cmpd="sng" algn="ctr">
                      <a:solidFill>
                        <a:prstClr val="white"/>
                      </a:solidFill>
                      <a:prstDash val="sysDot"/>
                      <a:round/>
                      <a:headEnd type="none" w="med" len="med"/>
                      <a:tailEnd type="none" w="med" len="med"/>
                    </a:lnL>
                    <a:lnR w="12700" cap="flat" cmpd="sng" algn="ctr">
                      <a:solidFill>
                        <a:prstClr val="white"/>
                      </a:solidFill>
                      <a:prstDash val="sysDot"/>
                      <a:round/>
                      <a:headEnd type="none" w="med" len="med"/>
                      <a:tailEnd type="none" w="med" len="med"/>
                    </a:lnR>
                    <a:lnT w="12700" cap="flat" cmpd="sng" algn="ctr">
                      <a:solidFill>
                        <a:prstClr val="white"/>
                      </a:solidFill>
                      <a:prstDash val="sysDot"/>
                      <a:round/>
                      <a:headEnd type="none" w="med" len="med"/>
                      <a:tailEnd type="none" w="med" len="med"/>
                    </a:lnT>
                    <a:lnB w="12700" cap="flat" cmpd="sng" algn="ctr">
                      <a:solidFill>
                        <a:prstClr val="white"/>
                      </a:solidFill>
                      <a:prstDash val="sysDot"/>
                      <a:round/>
                      <a:headEnd type="none" w="med" len="med"/>
                      <a:tailEnd type="none" w="med" len="med"/>
                    </a:lnB>
                    <a:solidFill>
                      <a:srgbClr val="8FC759"/>
                    </a:solidFill>
                  </a:tcPr>
                </a:tc>
              </a:tr>
            </a:tbl>
          </a:graphicData>
        </a:graphic>
      </p:graphicFrame>
      <p:graphicFrame>
        <p:nvGraphicFramePr>
          <p:cNvPr id="7" name="Content Placeholder 5"/>
          <p:cNvGraphicFramePr>
            <a:graphicFrameLocks/>
          </p:cNvGraphicFramePr>
          <p:nvPr/>
        </p:nvGraphicFramePr>
        <p:xfrm>
          <a:off x="5181600" y="1600200"/>
          <a:ext cx="3657600" cy="4572000"/>
        </p:xfrm>
        <a:graphic>
          <a:graphicData uri="http://schemas.openxmlformats.org/drawingml/2006/table">
            <a:tbl>
              <a:tblPr firstRow="1" bandRow="1">
                <a:tableStyleId>{2D5ABB26-0587-4C30-8999-92F81FD0307C}</a:tableStyleId>
              </a:tblPr>
              <a:tblGrid>
                <a:gridCol w="3657600"/>
              </a:tblGrid>
              <a:tr h="1524000">
                <a:tc>
                  <a:txBody>
                    <a:bodyPr/>
                    <a:lstStyle/>
                    <a:p>
                      <a:pPr algn="ctr"/>
                      <a:endParaRPr lang="en-US" b="0" dirty="0" smtClean="0">
                        <a:solidFill>
                          <a:schemeClr val="bg1"/>
                        </a:solidFill>
                      </a:endParaRPr>
                    </a:p>
                    <a:p>
                      <a:pPr algn="ctr"/>
                      <a:r>
                        <a:rPr lang="en-US" b="0" dirty="0" smtClean="0">
                          <a:solidFill>
                            <a:schemeClr val="bg1"/>
                          </a:solidFill>
                        </a:rPr>
                        <a:t>Patient history,</a:t>
                      </a:r>
                      <a:r>
                        <a:rPr lang="en-US" b="0" baseline="0" dirty="0" smtClean="0">
                          <a:solidFill>
                            <a:schemeClr val="bg1"/>
                          </a:solidFill>
                        </a:rPr>
                        <a:t> review medication treatment, recommend Rx changes, support self-management, follow-up</a:t>
                      </a:r>
                    </a:p>
                    <a:p>
                      <a:pPr algn="ctr"/>
                      <a:endParaRPr lang="en-US" b="0" baseline="0" dirty="0" smtClean="0">
                        <a:solidFill>
                          <a:schemeClr val="bg1"/>
                        </a:solidFill>
                      </a:endParaRPr>
                    </a:p>
                  </a:txBody>
                  <a:tcPr marL="44873" marR="44873" anchor="ctr">
                    <a:lnL w="12700" cap="flat" cmpd="sng" algn="ctr">
                      <a:solidFill>
                        <a:prstClr val="white"/>
                      </a:solidFill>
                      <a:prstDash val="sysDot"/>
                      <a:round/>
                      <a:headEnd type="none" w="med" len="med"/>
                      <a:tailEnd type="none" w="med" len="med"/>
                    </a:lnL>
                    <a:lnR w="12700" cap="flat" cmpd="sng" algn="ctr">
                      <a:solidFill>
                        <a:prstClr val="white"/>
                      </a:solidFill>
                      <a:prstDash val="sysDot"/>
                      <a:round/>
                      <a:headEnd type="none" w="med" len="med"/>
                      <a:tailEnd type="none" w="med" len="med"/>
                    </a:lnR>
                    <a:lnT w="12700" cap="flat" cmpd="sng" algn="ctr">
                      <a:solidFill>
                        <a:prstClr val="white"/>
                      </a:solidFill>
                      <a:prstDash val="sysDot"/>
                      <a:round/>
                      <a:headEnd type="none" w="med" len="med"/>
                      <a:tailEnd type="none" w="med" len="med"/>
                    </a:lnT>
                    <a:lnB w="12700" cap="flat" cmpd="sng" algn="ctr">
                      <a:solidFill>
                        <a:prstClr val="white"/>
                      </a:solidFill>
                      <a:prstDash val="sysDot"/>
                      <a:round/>
                      <a:headEnd type="none" w="med" len="med"/>
                      <a:tailEnd type="none" w="med" len="med"/>
                    </a:lnB>
                    <a:solidFill>
                      <a:schemeClr val="accent4">
                        <a:lumMod val="50000"/>
                      </a:schemeClr>
                    </a:solidFill>
                  </a:tcPr>
                </a:tc>
              </a:tr>
              <a:tr h="1524000">
                <a:tc>
                  <a:txBody>
                    <a:bodyPr/>
                    <a:lstStyle/>
                    <a:p>
                      <a:pPr algn="ctr"/>
                      <a:endParaRPr lang="en-US" b="0" dirty="0" smtClean="0">
                        <a:solidFill>
                          <a:schemeClr val="bg1"/>
                        </a:solidFill>
                      </a:endParaRPr>
                    </a:p>
                    <a:p>
                      <a:pPr algn="ctr"/>
                      <a:r>
                        <a:rPr lang="en-US" b="0" dirty="0" smtClean="0">
                          <a:solidFill>
                            <a:schemeClr val="bg1"/>
                          </a:solidFill>
                        </a:rPr>
                        <a:t>Follow &amp; initiate change, document</a:t>
                      </a:r>
                      <a:r>
                        <a:rPr lang="en-US" b="0" baseline="0" dirty="0" smtClean="0">
                          <a:solidFill>
                            <a:schemeClr val="bg1"/>
                          </a:solidFill>
                        </a:rPr>
                        <a:t> and maintain records</a:t>
                      </a:r>
                    </a:p>
                    <a:p>
                      <a:pPr algn="ctr"/>
                      <a:endParaRPr lang="en-US" b="0" baseline="0" dirty="0" smtClean="0">
                        <a:solidFill>
                          <a:schemeClr val="bg1"/>
                        </a:solidFill>
                      </a:endParaRPr>
                    </a:p>
                    <a:p>
                      <a:pPr algn="ctr"/>
                      <a:endParaRPr lang="en-US" b="0" baseline="0" dirty="0" smtClean="0">
                        <a:solidFill>
                          <a:schemeClr val="bg1"/>
                        </a:solidFill>
                      </a:endParaRPr>
                    </a:p>
                  </a:txBody>
                  <a:tcPr marL="44873" marR="44873" anchor="ctr">
                    <a:lnL w="12700" cap="flat" cmpd="sng" algn="ctr">
                      <a:solidFill>
                        <a:prstClr val="white"/>
                      </a:solidFill>
                      <a:prstDash val="sysDot"/>
                      <a:round/>
                      <a:headEnd type="none" w="med" len="med"/>
                      <a:tailEnd type="none" w="med" len="med"/>
                    </a:lnL>
                    <a:lnR w="12700" cap="flat" cmpd="sng" algn="ctr">
                      <a:solidFill>
                        <a:prstClr val="white"/>
                      </a:solidFill>
                      <a:prstDash val="sysDot"/>
                      <a:round/>
                      <a:headEnd type="none" w="med" len="med"/>
                      <a:tailEnd type="none" w="med" len="med"/>
                    </a:lnR>
                    <a:lnT w="12700" cap="flat" cmpd="sng" algn="ctr">
                      <a:solidFill>
                        <a:prstClr val="white"/>
                      </a:solidFill>
                      <a:prstDash val="sysDot"/>
                      <a:round/>
                      <a:headEnd type="none" w="med" len="med"/>
                      <a:tailEnd type="none" w="med" len="med"/>
                    </a:lnT>
                    <a:lnB w="12700" cap="flat" cmpd="sng" algn="ctr">
                      <a:solidFill>
                        <a:prstClr val="white"/>
                      </a:solidFill>
                      <a:prstDash val="sysDot"/>
                      <a:round/>
                      <a:headEnd type="none" w="med" len="med"/>
                      <a:tailEnd type="none" w="med" len="med"/>
                    </a:lnB>
                    <a:solidFill>
                      <a:schemeClr val="accent4">
                        <a:lumMod val="50000"/>
                      </a:schemeClr>
                    </a:solidFill>
                  </a:tcPr>
                </a:tc>
              </a:tr>
              <a:tr h="1524000">
                <a:tc>
                  <a:txBody>
                    <a:bodyPr/>
                    <a:lstStyle/>
                    <a:p>
                      <a:pPr algn="ctr"/>
                      <a:endParaRPr lang="en-US" sz="1800" b="0" kern="1200" baseline="0" dirty="0" smtClean="0">
                        <a:solidFill>
                          <a:schemeClr val="bg1"/>
                        </a:solidFill>
                        <a:latin typeface="+mn-lt"/>
                        <a:ea typeface="+mn-ea"/>
                        <a:cs typeface="+mn-cs"/>
                      </a:endParaRPr>
                    </a:p>
                    <a:p>
                      <a:pPr algn="ctr"/>
                      <a:r>
                        <a:rPr lang="en-US" sz="1800" b="0" kern="1200" baseline="0" dirty="0" smtClean="0">
                          <a:solidFill>
                            <a:schemeClr val="bg1"/>
                          </a:solidFill>
                          <a:latin typeface="+mn-lt"/>
                          <a:ea typeface="+mn-ea"/>
                          <a:cs typeface="+mn-cs"/>
                        </a:rPr>
                        <a:t>Examine prescribed medicines in the</a:t>
                      </a:r>
                    </a:p>
                    <a:p>
                      <a:pPr algn="ctr"/>
                      <a:r>
                        <a:rPr lang="en-US" sz="1800" b="0" kern="1200" baseline="0" dirty="0" smtClean="0">
                          <a:solidFill>
                            <a:schemeClr val="bg1"/>
                          </a:solidFill>
                          <a:latin typeface="+mn-lt"/>
                          <a:ea typeface="+mn-ea"/>
                          <a:cs typeface="+mn-cs"/>
                        </a:rPr>
                        <a:t>context of medication history and current treatment</a:t>
                      </a:r>
                    </a:p>
                    <a:p>
                      <a:pPr algn="ctr"/>
                      <a:endParaRPr lang="en-US" sz="1800" b="0" kern="1200" baseline="0" dirty="0" smtClean="0">
                        <a:solidFill>
                          <a:schemeClr val="bg1"/>
                        </a:solidFill>
                        <a:latin typeface="+mn-lt"/>
                        <a:ea typeface="+mn-ea"/>
                        <a:cs typeface="+mn-cs"/>
                      </a:endParaRPr>
                    </a:p>
                  </a:txBody>
                  <a:tcPr marL="44873" marR="44873" anchor="ctr">
                    <a:lnL w="12700" cap="flat" cmpd="sng" algn="ctr">
                      <a:solidFill>
                        <a:prstClr val="white"/>
                      </a:solidFill>
                      <a:prstDash val="sysDot"/>
                      <a:round/>
                      <a:headEnd type="none" w="med" len="med"/>
                      <a:tailEnd type="none" w="med" len="med"/>
                    </a:lnL>
                    <a:lnR w="12700" cap="flat" cmpd="sng" algn="ctr">
                      <a:solidFill>
                        <a:prstClr val="white"/>
                      </a:solidFill>
                      <a:prstDash val="sysDot"/>
                      <a:round/>
                      <a:headEnd type="none" w="med" len="med"/>
                      <a:tailEnd type="none" w="med" len="med"/>
                    </a:lnR>
                    <a:lnT w="12700" cap="flat" cmpd="sng" algn="ctr">
                      <a:solidFill>
                        <a:prstClr val="white"/>
                      </a:solidFill>
                      <a:prstDash val="sysDot"/>
                      <a:round/>
                      <a:headEnd type="none" w="med" len="med"/>
                      <a:tailEnd type="none" w="med" len="med"/>
                    </a:lnT>
                    <a:lnB w="12700" cap="flat" cmpd="sng" algn="ctr">
                      <a:solidFill>
                        <a:prstClr val="white"/>
                      </a:solidFill>
                      <a:prstDash val="sysDot"/>
                      <a:round/>
                      <a:headEnd type="none" w="med" len="med"/>
                      <a:tailEnd type="none" w="med" len="med"/>
                    </a:lnB>
                    <a:solidFill>
                      <a:schemeClr val="accent4">
                        <a:lumMod val="50000"/>
                      </a:schemeClr>
                    </a:solidFill>
                  </a:tcPr>
                </a:tc>
              </a:tr>
            </a:tbl>
          </a:graphicData>
        </a:graphic>
      </p:graphicFrame>
      <p:pic>
        <p:nvPicPr>
          <p:cNvPr id="8" name="Picture 7" descr="More_Than_Meds-LOGO.png"/>
          <p:cNvPicPr>
            <a:picLocks noChangeAspect="1"/>
          </p:cNvPicPr>
          <p:nvPr/>
        </p:nvPicPr>
        <p:blipFill>
          <a:blip r:embed="rId3"/>
          <a:srcRect l="10012" t="12121" r="82489" b="54546"/>
          <a:stretch>
            <a:fillRect/>
          </a:stretch>
        </p:blipFill>
        <p:spPr>
          <a:xfrm>
            <a:off x="4724400" y="2133600"/>
            <a:ext cx="561109" cy="685800"/>
          </a:xfrm>
          <a:prstGeom prst="rect">
            <a:avLst/>
          </a:prstGeom>
        </p:spPr>
      </p:pic>
      <p:pic>
        <p:nvPicPr>
          <p:cNvPr id="9" name="Picture 8" descr="More_Than_Meds-LOGO.png"/>
          <p:cNvPicPr>
            <a:picLocks noChangeAspect="1"/>
          </p:cNvPicPr>
          <p:nvPr/>
        </p:nvPicPr>
        <p:blipFill>
          <a:blip r:embed="rId3"/>
          <a:srcRect l="10012" t="12121" r="82489" b="54546"/>
          <a:stretch>
            <a:fillRect/>
          </a:stretch>
        </p:blipFill>
        <p:spPr>
          <a:xfrm>
            <a:off x="4724400" y="3505200"/>
            <a:ext cx="561109" cy="685800"/>
          </a:xfrm>
          <a:prstGeom prst="rect">
            <a:avLst/>
          </a:prstGeom>
        </p:spPr>
      </p:pic>
      <p:pic>
        <p:nvPicPr>
          <p:cNvPr id="10" name="Picture 9" descr="More_Than_Meds-LOGO.png"/>
          <p:cNvPicPr>
            <a:picLocks noChangeAspect="1"/>
          </p:cNvPicPr>
          <p:nvPr/>
        </p:nvPicPr>
        <p:blipFill>
          <a:blip r:embed="rId3"/>
          <a:srcRect l="10012" t="12121" r="82489" b="54546"/>
          <a:stretch>
            <a:fillRect/>
          </a:stretch>
        </p:blipFill>
        <p:spPr>
          <a:xfrm>
            <a:off x="4724400" y="4953000"/>
            <a:ext cx="561109" cy="685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609600" y="685800"/>
            <a:ext cx="7696200" cy="1143000"/>
          </a:xfrm>
        </p:spPr>
        <p:txBody>
          <a:bodyPr>
            <a:normAutofit fontScale="90000"/>
          </a:bodyPr>
          <a:lstStyle/>
          <a:p>
            <a:r>
              <a:rPr lang="en-US" b="1" dirty="0" smtClean="0">
                <a:solidFill>
                  <a:srgbClr val="8FC759"/>
                </a:solidFill>
              </a:rPr>
              <a:t>Provide Primary Health Care</a:t>
            </a:r>
            <a:br>
              <a:rPr lang="en-US" b="1" dirty="0" smtClean="0">
                <a:solidFill>
                  <a:srgbClr val="8FC759"/>
                </a:solidFill>
              </a:rPr>
            </a:br>
            <a:endParaRPr lang="en-US" b="1" dirty="0">
              <a:solidFill>
                <a:srgbClr val="8FC759"/>
              </a:solidFill>
            </a:endParaRPr>
          </a:p>
        </p:txBody>
      </p:sp>
      <p:graphicFrame>
        <p:nvGraphicFramePr>
          <p:cNvPr id="6" name="Content Placeholder 5"/>
          <p:cNvGraphicFramePr>
            <a:graphicFrameLocks noGrp="1"/>
          </p:cNvGraphicFramePr>
          <p:nvPr>
            <p:ph sz="half" idx="1"/>
          </p:nvPr>
        </p:nvGraphicFramePr>
        <p:xfrm>
          <a:off x="152400" y="1676400"/>
          <a:ext cx="4648200" cy="4552244"/>
        </p:xfrm>
        <a:graphic>
          <a:graphicData uri="http://schemas.openxmlformats.org/drawingml/2006/table">
            <a:tbl>
              <a:tblPr firstRow="1" bandRow="1">
                <a:tableStyleId>{2D5ABB26-0587-4C30-8999-92F81FD0307C}</a:tableStyleId>
              </a:tblPr>
              <a:tblGrid>
                <a:gridCol w="4648200"/>
              </a:tblGrid>
              <a:tr h="1498487">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200" b="0" dirty="0" smtClean="0">
                          <a:solidFill>
                            <a:schemeClr val="tx1"/>
                          </a:solidFill>
                        </a:rPr>
                        <a:t>Assess</a:t>
                      </a:r>
                      <a:r>
                        <a:rPr lang="en-US" sz="2200" b="0" baseline="0" dirty="0" smtClean="0">
                          <a:solidFill>
                            <a:schemeClr val="tx1"/>
                          </a:solidFill>
                        </a:rPr>
                        <a:t> needs</a:t>
                      </a:r>
                      <a:endParaRPr lang="en-US" sz="2200" b="0" dirty="0" smtClean="0">
                        <a:solidFill>
                          <a:schemeClr val="tx1"/>
                        </a:solidFill>
                      </a:endParaRPr>
                    </a:p>
                  </a:txBody>
                  <a:tcPr marL="44873" marR="44873" anchor="ctr">
                    <a:lnL w="12700" cap="flat" cmpd="sng" algn="ctr">
                      <a:solidFill>
                        <a:prstClr val="white"/>
                      </a:solidFill>
                      <a:prstDash val="sysDot"/>
                      <a:round/>
                      <a:headEnd type="none" w="med" len="med"/>
                      <a:tailEnd type="none" w="med" len="med"/>
                    </a:lnL>
                    <a:lnR w="12700" cap="flat" cmpd="sng" algn="ctr">
                      <a:solidFill>
                        <a:prstClr val="white"/>
                      </a:solidFill>
                      <a:prstDash val="sysDot"/>
                      <a:round/>
                      <a:headEnd type="none" w="med" len="med"/>
                      <a:tailEnd type="none" w="med" len="med"/>
                    </a:lnR>
                    <a:lnT w="12700" cap="flat" cmpd="sng" algn="ctr">
                      <a:solidFill>
                        <a:prstClr val="white"/>
                      </a:solidFill>
                      <a:prstDash val="sysDot"/>
                      <a:round/>
                      <a:headEnd type="none" w="med" len="med"/>
                      <a:tailEnd type="none" w="med" len="med"/>
                    </a:lnT>
                    <a:lnB w="12700" cap="flat" cmpd="sng" algn="ctr">
                      <a:solidFill>
                        <a:prstClr val="white"/>
                      </a:solidFill>
                      <a:prstDash val="sysDot"/>
                      <a:round/>
                      <a:headEnd type="none" w="med" len="med"/>
                      <a:tailEnd type="none" w="med" len="med"/>
                    </a:lnB>
                    <a:solidFill>
                      <a:srgbClr val="8FC759"/>
                    </a:solidFill>
                  </a:tcPr>
                </a:tc>
              </a:tr>
              <a:tr h="1498487">
                <a:tc>
                  <a:txBody>
                    <a:bodyPr/>
                    <a:lstStyle/>
                    <a:p>
                      <a:pPr algn="ctr"/>
                      <a:r>
                        <a:rPr lang="en-US" sz="2200" b="0" kern="1200" baseline="0" dirty="0" smtClean="0">
                          <a:solidFill>
                            <a:schemeClr val="tx1"/>
                          </a:solidFill>
                          <a:latin typeface="+mn-lt"/>
                          <a:ea typeface="+mn-ea"/>
                          <a:cs typeface="+mn-cs"/>
                        </a:rPr>
                        <a:t>Address primary health care needs</a:t>
                      </a:r>
                    </a:p>
                  </a:txBody>
                  <a:tcPr marL="44873" marR="44873" anchor="ctr">
                    <a:lnL w="12700" cap="flat" cmpd="sng" algn="ctr">
                      <a:solidFill>
                        <a:prstClr val="white"/>
                      </a:solidFill>
                      <a:prstDash val="sysDot"/>
                      <a:round/>
                      <a:headEnd type="none" w="med" len="med"/>
                      <a:tailEnd type="none" w="med" len="med"/>
                    </a:lnL>
                    <a:lnR w="12700" cap="flat" cmpd="sng" algn="ctr">
                      <a:solidFill>
                        <a:prstClr val="white"/>
                      </a:solidFill>
                      <a:prstDash val="sysDot"/>
                      <a:round/>
                      <a:headEnd type="none" w="med" len="med"/>
                      <a:tailEnd type="none" w="med" len="med"/>
                    </a:lnR>
                    <a:lnT w="12700" cap="flat" cmpd="sng" algn="ctr">
                      <a:solidFill>
                        <a:prstClr val="white"/>
                      </a:solidFill>
                      <a:prstDash val="sysDot"/>
                      <a:round/>
                      <a:headEnd type="none" w="med" len="med"/>
                      <a:tailEnd type="none" w="med" len="med"/>
                    </a:lnT>
                    <a:lnB w="12700" cap="flat" cmpd="sng" algn="ctr">
                      <a:solidFill>
                        <a:prstClr val="white"/>
                      </a:solidFill>
                      <a:prstDash val="sysDot"/>
                      <a:round/>
                      <a:headEnd type="none" w="med" len="med"/>
                      <a:tailEnd type="none" w="med" len="med"/>
                    </a:lnB>
                    <a:solidFill>
                      <a:srgbClr val="8FC759"/>
                    </a:solidFill>
                  </a:tcPr>
                </a:tc>
              </a:tr>
              <a:tr h="1555270">
                <a:tc>
                  <a:txBody>
                    <a:bodyPr/>
                    <a:lstStyle/>
                    <a:p>
                      <a:pPr algn="ctr"/>
                      <a:r>
                        <a:rPr lang="en-US" sz="2200" b="0" kern="1200" baseline="0" dirty="0" smtClean="0">
                          <a:solidFill>
                            <a:schemeClr val="tx1"/>
                          </a:solidFill>
                          <a:latin typeface="+mn-lt"/>
                          <a:ea typeface="+mn-ea"/>
                          <a:cs typeface="+mn-cs"/>
                        </a:rPr>
                        <a:t>Promote good health in the community</a:t>
                      </a:r>
                      <a:endParaRPr lang="en-US" sz="2200" b="0" dirty="0">
                        <a:solidFill>
                          <a:schemeClr val="tx1"/>
                        </a:solidFill>
                      </a:endParaRPr>
                    </a:p>
                  </a:txBody>
                  <a:tcPr marL="44873" marR="44873" anchor="ctr">
                    <a:lnL w="12700" cap="flat" cmpd="sng" algn="ctr">
                      <a:solidFill>
                        <a:prstClr val="white"/>
                      </a:solidFill>
                      <a:prstDash val="sysDot"/>
                      <a:round/>
                      <a:headEnd type="none" w="med" len="med"/>
                      <a:tailEnd type="none" w="med" len="med"/>
                    </a:lnL>
                    <a:lnR w="12700" cap="flat" cmpd="sng" algn="ctr">
                      <a:solidFill>
                        <a:prstClr val="white"/>
                      </a:solidFill>
                      <a:prstDash val="sysDot"/>
                      <a:round/>
                      <a:headEnd type="none" w="med" len="med"/>
                      <a:tailEnd type="none" w="med" len="med"/>
                    </a:lnR>
                    <a:lnT w="12700" cap="flat" cmpd="sng" algn="ctr">
                      <a:solidFill>
                        <a:prstClr val="white"/>
                      </a:solidFill>
                      <a:prstDash val="sysDot"/>
                      <a:round/>
                      <a:headEnd type="none" w="med" len="med"/>
                      <a:tailEnd type="none" w="med" len="med"/>
                    </a:lnT>
                    <a:lnB w="12700" cap="flat" cmpd="sng" algn="ctr">
                      <a:solidFill>
                        <a:prstClr val="white"/>
                      </a:solidFill>
                      <a:prstDash val="sysDot"/>
                      <a:round/>
                      <a:headEnd type="none" w="med" len="med"/>
                      <a:tailEnd type="none" w="med" len="med"/>
                    </a:lnB>
                    <a:solidFill>
                      <a:srgbClr val="8FC759"/>
                    </a:solidFill>
                  </a:tcPr>
                </a:tc>
              </a:tr>
            </a:tbl>
          </a:graphicData>
        </a:graphic>
      </p:graphicFrame>
      <p:graphicFrame>
        <p:nvGraphicFramePr>
          <p:cNvPr id="7" name="Content Placeholder 5"/>
          <p:cNvGraphicFramePr>
            <a:graphicFrameLocks/>
          </p:cNvGraphicFramePr>
          <p:nvPr/>
        </p:nvGraphicFramePr>
        <p:xfrm>
          <a:off x="5181600" y="1600200"/>
          <a:ext cx="3657600" cy="4572000"/>
        </p:xfrm>
        <a:graphic>
          <a:graphicData uri="http://schemas.openxmlformats.org/drawingml/2006/table">
            <a:tbl>
              <a:tblPr firstRow="1" bandRow="1">
                <a:tableStyleId>{2D5ABB26-0587-4C30-8999-92F81FD0307C}</a:tableStyleId>
              </a:tblPr>
              <a:tblGrid>
                <a:gridCol w="3657600"/>
              </a:tblGrid>
              <a:tr h="1524000">
                <a:tc>
                  <a:txBody>
                    <a:bodyPr/>
                    <a:lstStyle/>
                    <a:p>
                      <a:pPr algn="ctr"/>
                      <a:endParaRPr lang="en-US" b="0" dirty="0" smtClean="0">
                        <a:solidFill>
                          <a:schemeClr val="bg1"/>
                        </a:solidFill>
                      </a:endParaRPr>
                    </a:p>
                    <a:p>
                      <a:pPr algn="ctr"/>
                      <a:r>
                        <a:rPr lang="en-US" dirty="0" smtClean="0">
                          <a:solidFill>
                            <a:schemeClr val="bg1"/>
                          </a:solidFill>
                        </a:rPr>
                        <a:t>Elicit clinical information,</a:t>
                      </a:r>
                      <a:r>
                        <a:rPr lang="en-US" baseline="0" dirty="0" smtClean="0">
                          <a:solidFill>
                            <a:schemeClr val="bg1"/>
                          </a:solidFill>
                        </a:rPr>
                        <a:t> identify management options, </a:t>
                      </a:r>
                    </a:p>
                    <a:p>
                      <a:pPr algn="ctr"/>
                      <a:r>
                        <a:rPr lang="en-US" baseline="0" dirty="0" smtClean="0">
                          <a:solidFill>
                            <a:schemeClr val="bg1"/>
                          </a:solidFill>
                        </a:rPr>
                        <a:t>initiate &amp; work with others</a:t>
                      </a:r>
                      <a:endParaRPr lang="en-US" dirty="0" smtClean="0">
                        <a:solidFill>
                          <a:schemeClr val="bg1"/>
                        </a:solidFill>
                      </a:endParaRPr>
                    </a:p>
                    <a:p>
                      <a:pPr algn="ctr"/>
                      <a:endParaRPr lang="en-US" b="0" baseline="0" dirty="0" smtClean="0">
                        <a:solidFill>
                          <a:schemeClr val="bg1"/>
                        </a:solidFill>
                      </a:endParaRPr>
                    </a:p>
                  </a:txBody>
                  <a:tcPr marL="44873" marR="44873" anchor="ctr">
                    <a:lnL w="12700" cap="flat" cmpd="sng" algn="ctr">
                      <a:solidFill>
                        <a:prstClr val="white"/>
                      </a:solidFill>
                      <a:prstDash val="sysDot"/>
                      <a:round/>
                      <a:headEnd type="none" w="med" len="med"/>
                      <a:tailEnd type="none" w="med" len="med"/>
                    </a:lnL>
                    <a:lnR w="12700" cap="flat" cmpd="sng" algn="ctr">
                      <a:solidFill>
                        <a:prstClr val="white"/>
                      </a:solidFill>
                      <a:prstDash val="sysDot"/>
                      <a:round/>
                      <a:headEnd type="none" w="med" len="med"/>
                      <a:tailEnd type="none" w="med" len="med"/>
                    </a:lnR>
                    <a:lnT w="12700" cap="flat" cmpd="sng" algn="ctr">
                      <a:solidFill>
                        <a:prstClr val="white"/>
                      </a:solidFill>
                      <a:prstDash val="sysDot"/>
                      <a:round/>
                      <a:headEnd type="none" w="med" len="med"/>
                      <a:tailEnd type="none" w="med" len="med"/>
                    </a:lnT>
                    <a:lnB w="12700" cap="flat" cmpd="sng" algn="ctr">
                      <a:solidFill>
                        <a:prstClr val="white"/>
                      </a:solidFill>
                      <a:prstDash val="sysDot"/>
                      <a:round/>
                      <a:headEnd type="none" w="med" len="med"/>
                      <a:tailEnd type="none" w="med" len="med"/>
                    </a:lnB>
                    <a:solidFill>
                      <a:schemeClr val="accent4">
                        <a:lumMod val="50000"/>
                      </a:schemeClr>
                    </a:solidFill>
                  </a:tcPr>
                </a:tc>
              </a:tr>
              <a:tr h="1524000">
                <a:tc>
                  <a:txBody>
                    <a:bodyPr/>
                    <a:lstStyle/>
                    <a:p>
                      <a:pPr algn="ctr"/>
                      <a:endParaRPr lang="en-US" b="0" dirty="0" smtClean="0">
                        <a:solidFill>
                          <a:schemeClr val="bg1"/>
                        </a:solidFill>
                      </a:endParaRPr>
                    </a:p>
                    <a:p>
                      <a:pPr algn="ctr"/>
                      <a:r>
                        <a:rPr lang="en-US" dirty="0" smtClean="0">
                          <a:solidFill>
                            <a:schemeClr val="bg1"/>
                          </a:solidFill>
                        </a:rPr>
                        <a:t>Advise on non-medicinal</a:t>
                      </a:r>
                      <a:r>
                        <a:rPr lang="en-US" baseline="0" dirty="0" smtClean="0">
                          <a:solidFill>
                            <a:schemeClr val="bg1"/>
                          </a:solidFill>
                        </a:rPr>
                        <a:t> </a:t>
                      </a:r>
                    </a:p>
                    <a:p>
                      <a:pPr algn="ctr"/>
                      <a:r>
                        <a:rPr lang="en-US" baseline="0" dirty="0" smtClean="0">
                          <a:solidFill>
                            <a:schemeClr val="bg1"/>
                          </a:solidFill>
                        </a:rPr>
                        <a:t>treatments</a:t>
                      </a:r>
                      <a:endParaRPr lang="en-US" b="0" baseline="0" dirty="0" smtClean="0">
                        <a:solidFill>
                          <a:schemeClr val="bg1"/>
                        </a:solidFill>
                      </a:endParaRPr>
                    </a:p>
                    <a:p>
                      <a:pPr algn="ctr"/>
                      <a:endParaRPr lang="en-US" b="0" baseline="0" dirty="0" smtClean="0">
                        <a:solidFill>
                          <a:schemeClr val="bg1"/>
                        </a:solidFill>
                      </a:endParaRPr>
                    </a:p>
                  </a:txBody>
                  <a:tcPr marL="44873" marR="44873" anchor="ctr">
                    <a:lnL w="12700" cap="flat" cmpd="sng" algn="ctr">
                      <a:solidFill>
                        <a:prstClr val="white"/>
                      </a:solidFill>
                      <a:prstDash val="sysDot"/>
                      <a:round/>
                      <a:headEnd type="none" w="med" len="med"/>
                      <a:tailEnd type="none" w="med" len="med"/>
                    </a:lnL>
                    <a:lnR w="12700" cap="flat" cmpd="sng" algn="ctr">
                      <a:solidFill>
                        <a:prstClr val="white"/>
                      </a:solidFill>
                      <a:prstDash val="sysDot"/>
                      <a:round/>
                      <a:headEnd type="none" w="med" len="med"/>
                      <a:tailEnd type="none" w="med" len="med"/>
                    </a:lnR>
                    <a:lnT w="12700" cap="flat" cmpd="sng" algn="ctr">
                      <a:solidFill>
                        <a:prstClr val="white"/>
                      </a:solidFill>
                      <a:prstDash val="sysDot"/>
                      <a:round/>
                      <a:headEnd type="none" w="med" len="med"/>
                      <a:tailEnd type="none" w="med" len="med"/>
                    </a:lnT>
                    <a:lnB w="12700" cap="flat" cmpd="sng" algn="ctr">
                      <a:solidFill>
                        <a:prstClr val="white"/>
                      </a:solidFill>
                      <a:prstDash val="sysDot"/>
                      <a:round/>
                      <a:headEnd type="none" w="med" len="med"/>
                      <a:tailEnd type="none" w="med" len="med"/>
                    </a:lnB>
                    <a:solidFill>
                      <a:schemeClr val="accent4">
                        <a:lumMod val="50000"/>
                      </a:schemeClr>
                    </a:solidFill>
                  </a:tcPr>
                </a:tc>
              </a:tr>
              <a:tr h="1524000">
                <a:tc>
                  <a:txBody>
                    <a:bodyPr/>
                    <a:lstStyle/>
                    <a:p>
                      <a:pPr algn="ctr"/>
                      <a:r>
                        <a:rPr lang="en-US" dirty="0" smtClean="0">
                          <a:solidFill>
                            <a:schemeClr val="bg1"/>
                          </a:solidFill>
                        </a:rPr>
                        <a:t>Participate in public </a:t>
                      </a:r>
                    </a:p>
                    <a:p>
                      <a:pPr algn="ctr"/>
                      <a:r>
                        <a:rPr lang="en-US" dirty="0" smtClean="0">
                          <a:solidFill>
                            <a:schemeClr val="bg1"/>
                          </a:solidFill>
                        </a:rPr>
                        <a:t>health strategies</a:t>
                      </a:r>
                      <a:endParaRPr lang="en-US" dirty="0">
                        <a:solidFill>
                          <a:schemeClr val="bg1"/>
                        </a:solidFill>
                      </a:endParaRPr>
                    </a:p>
                  </a:txBody>
                  <a:tcPr marL="44873" marR="44873" anchor="ctr">
                    <a:lnL w="12700" cap="flat" cmpd="sng" algn="ctr">
                      <a:solidFill>
                        <a:prstClr val="white"/>
                      </a:solidFill>
                      <a:prstDash val="sysDot"/>
                      <a:round/>
                      <a:headEnd type="none" w="med" len="med"/>
                      <a:tailEnd type="none" w="med" len="med"/>
                    </a:lnL>
                    <a:lnR w="12700" cap="flat" cmpd="sng" algn="ctr">
                      <a:solidFill>
                        <a:prstClr val="white"/>
                      </a:solidFill>
                      <a:prstDash val="sysDot"/>
                      <a:round/>
                      <a:headEnd type="none" w="med" len="med"/>
                      <a:tailEnd type="none" w="med" len="med"/>
                    </a:lnR>
                    <a:lnT w="12700" cap="flat" cmpd="sng" algn="ctr">
                      <a:solidFill>
                        <a:prstClr val="white"/>
                      </a:solidFill>
                      <a:prstDash val="sysDot"/>
                      <a:round/>
                      <a:headEnd type="none" w="med" len="med"/>
                      <a:tailEnd type="none" w="med" len="med"/>
                    </a:lnT>
                    <a:lnB w="12700" cap="flat" cmpd="sng" algn="ctr">
                      <a:solidFill>
                        <a:prstClr val="white"/>
                      </a:solidFill>
                      <a:prstDash val="sysDot"/>
                      <a:round/>
                      <a:headEnd type="none" w="med" len="med"/>
                      <a:tailEnd type="none" w="med" len="med"/>
                    </a:lnB>
                    <a:solidFill>
                      <a:schemeClr val="accent4">
                        <a:lumMod val="50000"/>
                      </a:schemeClr>
                    </a:solidFill>
                  </a:tcPr>
                </a:tc>
              </a:tr>
            </a:tbl>
          </a:graphicData>
        </a:graphic>
      </p:graphicFrame>
      <p:pic>
        <p:nvPicPr>
          <p:cNvPr id="8" name="Picture 7" descr="More_Than_Meds-LOGO.png"/>
          <p:cNvPicPr>
            <a:picLocks noChangeAspect="1"/>
          </p:cNvPicPr>
          <p:nvPr/>
        </p:nvPicPr>
        <p:blipFill>
          <a:blip r:embed="rId3"/>
          <a:srcRect l="10012" t="12121" r="82489" b="54546"/>
          <a:stretch>
            <a:fillRect/>
          </a:stretch>
        </p:blipFill>
        <p:spPr>
          <a:xfrm>
            <a:off x="4724400" y="2133600"/>
            <a:ext cx="561109" cy="685800"/>
          </a:xfrm>
          <a:prstGeom prst="rect">
            <a:avLst/>
          </a:prstGeom>
        </p:spPr>
      </p:pic>
      <p:pic>
        <p:nvPicPr>
          <p:cNvPr id="9" name="Picture 8" descr="More_Than_Meds-LOGO.png"/>
          <p:cNvPicPr>
            <a:picLocks noChangeAspect="1"/>
          </p:cNvPicPr>
          <p:nvPr/>
        </p:nvPicPr>
        <p:blipFill>
          <a:blip r:embed="rId3"/>
          <a:srcRect l="10012" t="12121" r="82489" b="54546"/>
          <a:stretch>
            <a:fillRect/>
          </a:stretch>
        </p:blipFill>
        <p:spPr>
          <a:xfrm>
            <a:off x="4724400" y="3505200"/>
            <a:ext cx="561109" cy="685800"/>
          </a:xfrm>
          <a:prstGeom prst="rect">
            <a:avLst/>
          </a:prstGeom>
        </p:spPr>
      </p:pic>
      <p:pic>
        <p:nvPicPr>
          <p:cNvPr id="10" name="Picture 9" descr="More_Than_Meds-LOGO.png"/>
          <p:cNvPicPr>
            <a:picLocks noChangeAspect="1"/>
          </p:cNvPicPr>
          <p:nvPr/>
        </p:nvPicPr>
        <p:blipFill>
          <a:blip r:embed="rId3"/>
          <a:srcRect l="10012" t="12121" r="82489" b="54546"/>
          <a:stretch>
            <a:fillRect/>
          </a:stretch>
        </p:blipFill>
        <p:spPr>
          <a:xfrm>
            <a:off x="4724400" y="4953000"/>
            <a:ext cx="561109" cy="685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609600" y="685800"/>
            <a:ext cx="7696200" cy="1143000"/>
          </a:xfrm>
        </p:spPr>
        <p:txBody>
          <a:bodyPr>
            <a:normAutofit fontScale="90000"/>
          </a:bodyPr>
          <a:lstStyle/>
          <a:p>
            <a:r>
              <a:rPr lang="en-US" b="1" dirty="0" smtClean="0">
                <a:solidFill>
                  <a:srgbClr val="8FC759"/>
                </a:solidFill>
              </a:rPr>
              <a:t>Provide Health Education and Information</a:t>
            </a:r>
            <a:br>
              <a:rPr lang="en-US" b="1" dirty="0" smtClean="0">
                <a:solidFill>
                  <a:srgbClr val="8FC759"/>
                </a:solidFill>
              </a:rPr>
            </a:br>
            <a:endParaRPr lang="en-US" b="1" dirty="0">
              <a:solidFill>
                <a:srgbClr val="8FC759"/>
              </a:solidFill>
            </a:endParaRPr>
          </a:p>
        </p:txBody>
      </p:sp>
      <p:graphicFrame>
        <p:nvGraphicFramePr>
          <p:cNvPr id="6" name="Content Placeholder 5"/>
          <p:cNvGraphicFramePr>
            <a:graphicFrameLocks noGrp="1"/>
          </p:cNvGraphicFramePr>
          <p:nvPr>
            <p:ph sz="half" idx="1"/>
          </p:nvPr>
        </p:nvGraphicFramePr>
        <p:xfrm>
          <a:off x="152400" y="1676400"/>
          <a:ext cx="4648200" cy="4552244"/>
        </p:xfrm>
        <a:graphic>
          <a:graphicData uri="http://schemas.openxmlformats.org/drawingml/2006/table">
            <a:tbl>
              <a:tblPr firstRow="1" bandRow="1">
                <a:tableStyleId>{2D5ABB26-0587-4C30-8999-92F81FD0307C}</a:tableStyleId>
              </a:tblPr>
              <a:tblGrid>
                <a:gridCol w="4648200"/>
              </a:tblGrid>
              <a:tr h="1498487">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200" b="0" dirty="0" smtClean="0">
                          <a:solidFill>
                            <a:schemeClr val="tx1"/>
                          </a:solidFill>
                        </a:rPr>
                        <a:t>Develop and maintain information</a:t>
                      </a:r>
                    </a:p>
                  </a:txBody>
                  <a:tcPr marL="44873" marR="44873" anchor="ctr">
                    <a:lnL w="12700" cap="flat" cmpd="sng" algn="ctr">
                      <a:solidFill>
                        <a:prstClr val="white"/>
                      </a:solidFill>
                      <a:prstDash val="sysDot"/>
                      <a:round/>
                      <a:headEnd type="none" w="med" len="med"/>
                      <a:tailEnd type="none" w="med" len="med"/>
                    </a:lnL>
                    <a:lnR w="12700" cap="flat" cmpd="sng" algn="ctr">
                      <a:solidFill>
                        <a:prstClr val="white"/>
                      </a:solidFill>
                      <a:prstDash val="sysDot"/>
                      <a:round/>
                      <a:headEnd type="none" w="med" len="med"/>
                      <a:tailEnd type="none" w="med" len="med"/>
                    </a:lnR>
                    <a:lnT w="12700" cap="flat" cmpd="sng" algn="ctr">
                      <a:solidFill>
                        <a:prstClr val="white"/>
                      </a:solidFill>
                      <a:prstDash val="sysDot"/>
                      <a:round/>
                      <a:headEnd type="none" w="med" len="med"/>
                      <a:tailEnd type="none" w="med" len="med"/>
                    </a:lnT>
                    <a:lnB w="12700" cap="flat" cmpd="sng" algn="ctr">
                      <a:solidFill>
                        <a:prstClr val="white"/>
                      </a:solidFill>
                      <a:prstDash val="sysDot"/>
                      <a:round/>
                      <a:headEnd type="none" w="med" len="med"/>
                      <a:tailEnd type="none" w="med" len="med"/>
                    </a:lnB>
                    <a:solidFill>
                      <a:srgbClr val="8FC759"/>
                    </a:solidFill>
                  </a:tcPr>
                </a:tc>
              </a:tr>
              <a:tr h="1498487">
                <a:tc>
                  <a:txBody>
                    <a:bodyPr/>
                    <a:lstStyle/>
                    <a:p>
                      <a:pPr algn="ctr"/>
                      <a:r>
                        <a:rPr lang="en-US" sz="2200" b="0" kern="1200" baseline="0" dirty="0" smtClean="0">
                          <a:solidFill>
                            <a:schemeClr val="tx1"/>
                          </a:solidFill>
                          <a:latin typeface="+mn-lt"/>
                          <a:ea typeface="+mn-ea"/>
                          <a:cs typeface="+mn-cs"/>
                        </a:rPr>
                        <a:t>Evaluate and synthesize information</a:t>
                      </a:r>
                    </a:p>
                  </a:txBody>
                  <a:tcPr marL="44873" marR="44873" anchor="ctr">
                    <a:lnL w="12700" cap="flat" cmpd="sng" algn="ctr">
                      <a:solidFill>
                        <a:prstClr val="white"/>
                      </a:solidFill>
                      <a:prstDash val="sysDot"/>
                      <a:round/>
                      <a:headEnd type="none" w="med" len="med"/>
                      <a:tailEnd type="none" w="med" len="med"/>
                    </a:lnL>
                    <a:lnR w="12700" cap="flat" cmpd="sng" algn="ctr">
                      <a:solidFill>
                        <a:prstClr val="white"/>
                      </a:solidFill>
                      <a:prstDash val="sysDot"/>
                      <a:round/>
                      <a:headEnd type="none" w="med" len="med"/>
                      <a:tailEnd type="none" w="med" len="med"/>
                    </a:lnR>
                    <a:lnT w="12700" cap="flat" cmpd="sng" algn="ctr">
                      <a:solidFill>
                        <a:prstClr val="white"/>
                      </a:solidFill>
                      <a:prstDash val="sysDot"/>
                      <a:round/>
                      <a:headEnd type="none" w="med" len="med"/>
                      <a:tailEnd type="none" w="med" len="med"/>
                    </a:lnT>
                    <a:lnB w="12700" cap="flat" cmpd="sng" algn="ctr">
                      <a:solidFill>
                        <a:prstClr val="white"/>
                      </a:solidFill>
                      <a:prstDash val="sysDot"/>
                      <a:round/>
                      <a:headEnd type="none" w="med" len="med"/>
                      <a:tailEnd type="none" w="med" len="med"/>
                    </a:lnB>
                    <a:solidFill>
                      <a:srgbClr val="8FC759"/>
                    </a:solidFill>
                  </a:tcPr>
                </a:tc>
              </a:tr>
              <a:tr h="1555270">
                <a:tc>
                  <a:txBody>
                    <a:bodyPr/>
                    <a:lstStyle/>
                    <a:p>
                      <a:pPr algn="ctr"/>
                      <a:r>
                        <a:rPr lang="en-US" sz="2200" b="0" kern="1200" baseline="0" dirty="0" smtClean="0">
                          <a:solidFill>
                            <a:schemeClr val="tx1"/>
                          </a:solidFill>
                          <a:latin typeface="+mn-lt"/>
                          <a:ea typeface="+mn-ea"/>
                          <a:cs typeface="+mn-cs"/>
                        </a:rPr>
                        <a:t>Educate general public</a:t>
                      </a:r>
                      <a:endParaRPr lang="en-US" sz="2200" b="0" dirty="0">
                        <a:solidFill>
                          <a:schemeClr val="tx1"/>
                        </a:solidFill>
                      </a:endParaRPr>
                    </a:p>
                  </a:txBody>
                  <a:tcPr marL="44873" marR="44873" anchor="ctr">
                    <a:lnL w="12700" cap="flat" cmpd="sng" algn="ctr">
                      <a:solidFill>
                        <a:prstClr val="white"/>
                      </a:solidFill>
                      <a:prstDash val="sysDot"/>
                      <a:round/>
                      <a:headEnd type="none" w="med" len="med"/>
                      <a:tailEnd type="none" w="med" len="med"/>
                    </a:lnL>
                    <a:lnR w="12700" cap="flat" cmpd="sng" algn="ctr">
                      <a:solidFill>
                        <a:prstClr val="white"/>
                      </a:solidFill>
                      <a:prstDash val="sysDot"/>
                      <a:round/>
                      <a:headEnd type="none" w="med" len="med"/>
                      <a:tailEnd type="none" w="med" len="med"/>
                    </a:lnR>
                    <a:lnT w="12700" cap="flat" cmpd="sng" algn="ctr">
                      <a:solidFill>
                        <a:prstClr val="white"/>
                      </a:solidFill>
                      <a:prstDash val="sysDot"/>
                      <a:round/>
                      <a:headEnd type="none" w="med" len="med"/>
                      <a:tailEnd type="none" w="med" len="med"/>
                    </a:lnT>
                    <a:lnB w="12700" cap="flat" cmpd="sng" algn="ctr">
                      <a:solidFill>
                        <a:prstClr val="white"/>
                      </a:solidFill>
                      <a:prstDash val="sysDot"/>
                      <a:round/>
                      <a:headEnd type="none" w="med" len="med"/>
                      <a:tailEnd type="none" w="med" len="med"/>
                    </a:lnB>
                    <a:solidFill>
                      <a:srgbClr val="8FC759"/>
                    </a:solidFill>
                  </a:tcPr>
                </a:tc>
              </a:tr>
            </a:tbl>
          </a:graphicData>
        </a:graphic>
      </p:graphicFrame>
      <p:graphicFrame>
        <p:nvGraphicFramePr>
          <p:cNvPr id="7" name="Content Placeholder 5"/>
          <p:cNvGraphicFramePr>
            <a:graphicFrameLocks/>
          </p:cNvGraphicFramePr>
          <p:nvPr/>
        </p:nvGraphicFramePr>
        <p:xfrm>
          <a:off x="5181600" y="1600200"/>
          <a:ext cx="3657600" cy="3048000"/>
        </p:xfrm>
        <a:graphic>
          <a:graphicData uri="http://schemas.openxmlformats.org/drawingml/2006/table">
            <a:tbl>
              <a:tblPr firstRow="1" bandRow="1">
                <a:tableStyleId>{2D5ABB26-0587-4C30-8999-92F81FD0307C}</a:tableStyleId>
              </a:tblPr>
              <a:tblGrid>
                <a:gridCol w="3657600"/>
              </a:tblGrid>
              <a:tr h="1524000">
                <a:tc>
                  <a:txBody>
                    <a:bodyPr/>
                    <a:lstStyle/>
                    <a:p>
                      <a:pPr algn="ctr"/>
                      <a:endParaRPr lang="en-US" b="0" dirty="0" smtClean="0">
                        <a:solidFill>
                          <a:schemeClr val="bg1"/>
                        </a:solidFill>
                      </a:endParaRPr>
                    </a:p>
                    <a:p>
                      <a:pPr algn="ctr"/>
                      <a:r>
                        <a:rPr lang="en-US" dirty="0" smtClean="0">
                          <a:solidFill>
                            <a:srgbClr val="FFFFFF"/>
                          </a:solidFill>
                        </a:rPr>
                        <a:t>Maintain information</a:t>
                      </a:r>
                      <a:r>
                        <a:rPr lang="en-US" baseline="0" dirty="0" smtClean="0">
                          <a:solidFill>
                            <a:srgbClr val="FFFFFF"/>
                          </a:solidFill>
                        </a:rPr>
                        <a:t> and resource reference base</a:t>
                      </a:r>
                      <a:endParaRPr lang="en-US" dirty="0" smtClean="0">
                        <a:solidFill>
                          <a:srgbClr val="FFFFFF"/>
                        </a:solidFill>
                      </a:endParaRPr>
                    </a:p>
                    <a:p>
                      <a:pPr algn="ctr"/>
                      <a:endParaRPr lang="en-US" dirty="0" smtClean="0">
                        <a:solidFill>
                          <a:schemeClr val="bg1"/>
                        </a:solidFill>
                      </a:endParaRPr>
                    </a:p>
                    <a:p>
                      <a:pPr algn="ctr"/>
                      <a:endParaRPr lang="en-US" b="0" baseline="0" dirty="0" smtClean="0">
                        <a:solidFill>
                          <a:schemeClr val="bg1"/>
                        </a:solidFill>
                      </a:endParaRPr>
                    </a:p>
                  </a:txBody>
                  <a:tcPr marL="44873" marR="44873" anchor="ctr">
                    <a:lnL w="12700" cap="flat" cmpd="sng" algn="ctr">
                      <a:solidFill>
                        <a:prstClr val="white"/>
                      </a:solidFill>
                      <a:prstDash val="sysDot"/>
                      <a:round/>
                      <a:headEnd type="none" w="med" len="med"/>
                      <a:tailEnd type="none" w="med" len="med"/>
                    </a:lnL>
                    <a:lnR w="12700" cap="flat" cmpd="sng" algn="ctr">
                      <a:solidFill>
                        <a:prstClr val="white"/>
                      </a:solidFill>
                      <a:prstDash val="sysDot"/>
                      <a:round/>
                      <a:headEnd type="none" w="med" len="med"/>
                      <a:tailEnd type="none" w="med" len="med"/>
                    </a:lnR>
                    <a:lnT w="12700" cap="flat" cmpd="sng" algn="ctr">
                      <a:solidFill>
                        <a:prstClr val="white"/>
                      </a:solidFill>
                      <a:prstDash val="sysDot"/>
                      <a:round/>
                      <a:headEnd type="none" w="med" len="med"/>
                      <a:tailEnd type="none" w="med" len="med"/>
                    </a:lnT>
                    <a:lnB w="12700" cap="flat" cmpd="sng" algn="ctr">
                      <a:solidFill>
                        <a:prstClr val="white"/>
                      </a:solidFill>
                      <a:prstDash val="sysDot"/>
                      <a:round/>
                      <a:headEnd type="none" w="med" len="med"/>
                      <a:tailEnd type="none" w="med" len="med"/>
                    </a:lnB>
                    <a:solidFill>
                      <a:schemeClr val="accent4">
                        <a:lumMod val="50000"/>
                      </a:schemeClr>
                    </a:solidFill>
                  </a:tcPr>
                </a:tc>
              </a:tr>
              <a:tr h="1524000">
                <a:tc>
                  <a:txBody>
                    <a:bodyPr/>
                    <a:lstStyle/>
                    <a:p>
                      <a:pPr algn="ctr"/>
                      <a:endParaRPr lang="en-US" b="0" dirty="0" smtClean="0">
                        <a:solidFill>
                          <a:schemeClr val="bg1"/>
                        </a:solidFill>
                      </a:endParaRPr>
                    </a:p>
                    <a:p>
                      <a:pPr algn="ctr"/>
                      <a:r>
                        <a:rPr lang="en-US" dirty="0" smtClean="0">
                          <a:solidFill>
                            <a:srgbClr val="FFFFFF"/>
                          </a:solidFill>
                        </a:rPr>
                        <a:t>Evidence-based/critical</a:t>
                      </a:r>
                      <a:r>
                        <a:rPr lang="en-US" baseline="0" dirty="0" smtClean="0">
                          <a:solidFill>
                            <a:srgbClr val="FFFFFF"/>
                          </a:solidFill>
                        </a:rPr>
                        <a:t> </a:t>
                      </a:r>
                    </a:p>
                    <a:p>
                      <a:pPr algn="ctr"/>
                      <a:r>
                        <a:rPr lang="en-US" baseline="0" dirty="0" smtClean="0">
                          <a:solidFill>
                            <a:srgbClr val="FFFFFF"/>
                          </a:solidFill>
                        </a:rPr>
                        <a:t>appraisal skills</a:t>
                      </a:r>
                      <a:endParaRPr lang="en-US" dirty="0" smtClean="0">
                        <a:solidFill>
                          <a:srgbClr val="FFFFFF"/>
                        </a:solidFill>
                      </a:endParaRPr>
                    </a:p>
                    <a:p>
                      <a:pPr algn="ctr"/>
                      <a:endParaRPr lang="en-US" b="0" baseline="0" dirty="0" smtClean="0">
                        <a:solidFill>
                          <a:schemeClr val="bg1"/>
                        </a:solidFill>
                      </a:endParaRPr>
                    </a:p>
                  </a:txBody>
                  <a:tcPr marL="44873" marR="44873" anchor="ctr">
                    <a:lnL w="12700" cap="flat" cmpd="sng" algn="ctr">
                      <a:solidFill>
                        <a:prstClr val="white"/>
                      </a:solidFill>
                      <a:prstDash val="sysDot"/>
                      <a:round/>
                      <a:headEnd type="none" w="med" len="med"/>
                      <a:tailEnd type="none" w="med" len="med"/>
                    </a:lnL>
                    <a:lnR w="12700" cap="flat" cmpd="sng" algn="ctr">
                      <a:solidFill>
                        <a:prstClr val="white"/>
                      </a:solidFill>
                      <a:prstDash val="sysDot"/>
                      <a:round/>
                      <a:headEnd type="none" w="med" len="med"/>
                      <a:tailEnd type="none" w="med" len="med"/>
                    </a:lnR>
                    <a:lnT w="12700" cap="flat" cmpd="sng" algn="ctr">
                      <a:solidFill>
                        <a:prstClr val="white"/>
                      </a:solidFill>
                      <a:prstDash val="sysDot"/>
                      <a:round/>
                      <a:headEnd type="none" w="med" len="med"/>
                      <a:tailEnd type="none" w="med" len="med"/>
                    </a:lnT>
                    <a:lnB w="12700" cap="flat" cmpd="sng" algn="ctr">
                      <a:solidFill>
                        <a:prstClr val="white"/>
                      </a:solidFill>
                      <a:prstDash val="sysDot"/>
                      <a:round/>
                      <a:headEnd type="none" w="med" len="med"/>
                      <a:tailEnd type="none" w="med" len="med"/>
                    </a:lnB>
                    <a:solidFill>
                      <a:schemeClr val="accent4">
                        <a:lumMod val="50000"/>
                      </a:schemeClr>
                    </a:solidFill>
                  </a:tcPr>
                </a:tc>
              </a:tr>
            </a:tbl>
          </a:graphicData>
        </a:graphic>
      </p:graphicFrame>
      <p:pic>
        <p:nvPicPr>
          <p:cNvPr id="8" name="Picture 7" descr="More_Than_Meds-LOGO.png"/>
          <p:cNvPicPr>
            <a:picLocks noChangeAspect="1"/>
          </p:cNvPicPr>
          <p:nvPr/>
        </p:nvPicPr>
        <p:blipFill>
          <a:blip r:embed="rId3"/>
          <a:srcRect l="10012" t="12121" r="82489" b="54546"/>
          <a:stretch>
            <a:fillRect/>
          </a:stretch>
        </p:blipFill>
        <p:spPr>
          <a:xfrm>
            <a:off x="4724400" y="2133600"/>
            <a:ext cx="561109" cy="685800"/>
          </a:xfrm>
          <a:prstGeom prst="rect">
            <a:avLst/>
          </a:prstGeom>
        </p:spPr>
      </p:pic>
      <p:pic>
        <p:nvPicPr>
          <p:cNvPr id="9" name="Picture 8" descr="More_Than_Meds-LOGO.png"/>
          <p:cNvPicPr>
            <a:picLocks noChangeAspect="1"/>
          </p:cNvPicPr>
          <p:nvPr/>
        </p:nvPicPr>
        <p:blipFill>
          <a:blip r:embed="rId3"/>
          <a:srcRect l="10012" t="12121" r="82489" b="54546"/>
          <a:stretch>
            <a:fillRect/>
          </a:stretch>
        </p:blipFill>
        <p:spPr>
          <a:xfrm>
            <a:off x="4724400" y="3505200"/>
            <a:ext cx="561109" cy="685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74638"/>
            <a:ext cx="7543800" cy="1143000"/>
          </a:xfrm>
        </p:spPr>
        <p:txBody>
          <a:bodyPr>
            <a:normAutofit fontScale="90000"/>
          </a:bodyPr>
          <a:lstStyle/>
          <a:p>
            <a:r>
              <a:rPr lang="en-US" dirty="0" smtClean="0"/>
              <a:t>Nova Scotia College of Pharmacists </a:t>
            </a:r>
            <a:endParaRPr lang="en-US" dirty="0"/>
          </a:p>
        </p:txBody>
      </p:sp>
      <p:pic>
        <p:nvPicPr>
          <p:cNvPr id="5" name="Picture 4" descr="More_Than_Meds-LOGO.png"/>
          <p:cNvPicPr>
            <a:picLocks noChangeAspect="1"/>
          </p:cNvPicPr>
          <p:nvPr/>
        </p:nvPicPr>
        <p:blipFill>
          <a:blip r:embed="rId3"/>
          <a:srcRect l="10012" t="12121" r="82489" b="54546"/>
          <a:stretch>
            <a:fillRect/>
          </a:stretch>
        </p:blipFill>
        <p:spPr>
          <a:xfrm>
            <a:off x="533400" y="533400"/>
            <a:ext cx="561109" cy="685800"/>
          </a:xfrm>
          <a:prstGeom prst="rect">
            <a:avLst/>
          </a:prstGeom>
        </p:spPr>
      </p:pic>
      <p:grpSp>
        <p:nvGrpSpPr>
          <p:cNvPr id="7" name="Group 9"/>
          <p:cNvGrpSpPr/>
          <p:nvPr/>
        </p:nvGrpSpPr>
        <p:grpSpPr>
          <a:xfrm>
            <a:off x="4800600" y="2514600"/>
            <a:ext cx="3521364" cy="2757752"/>
            <a:chOff x="5542209" y="2538209"/>
            <a:chExt cx="3521364" cy="2757752"/>
          </a:xfrm>
        </p:grpSpPr>
        <p:pic>
          <p:nvPicPr>
            <p:cNvPr id="8" name="Picture 7"/>
            <p:cNvPicPr>
              <a:picLocks noChangeAspect="1"/>
            </p:cNvPicPr>
            <p:nvPr/>
          </p:nvPicPr>
          <p:blipFill>
            <a:blip r:embed="rId4"/>
            <a:stretch>
              <a:fillRect/>
            </a:stretch>
          </p:blipFill>
          <p:spPr>
            <a:xfrm flipH="1">
              <a:off x="5542209" y="2538209"/>
              <a:ext cx="3521364" cy="2757752"/>
            </a:xfrm>
            <a:prstGeom prst="rect">
              <a:avLst/>
            </a:prstGeom>
            <a:effectLst>
              <a:outerShdw dist="88900" dir="8100000" sy="-23000" kx="800400" algn="br">
                <a:schemeClr val="accent3">
                  <a:lumMod val="60000"/>
                  <a:lumOff val="40000"/>
                  <a:alpha val="57000"/>
                </a:schemeClr>
              </a:outerShdw>
            </a:effectLst>
          </p:spPr>
        </p:pic>
        <p:sp>
          <p:nvSpPr>
            <p:cNvPr id="9" name="TextBox 8"/>
            <p:cNvSpPr txBox="1"/>
            <p:nvPr/>
          </p:nvSpPr>
          <p:spPr>
            <a:xfrm>
              <a:off x="6456609" y="3300209"/>
              <a:ext cx="1859501" cy="1015663"/>
            </a:xfrm>
            <a:prstGeom prst="rect">
              <a:avLst/>
            </a:prstGeom>
            <a:noFill/>
          </p:spPr>
          <p:txBody>
            <a:bodyPr wrap="square" rtlCol="0">
              <a:spAutoFit/>
            </a:bodyPr>
            <a:lstStyle/>
            <a:p>
              <a:r>
                <a:rPr lang="en-US" sz="6000" i="1" dirty="0" smtClean="0">
                  <a:solidFill>
                    <a:srgbClr val="8064A2"/>
                  </a:solidFill>
                </a:rPr>
                <a:t>Yes!</a:t>
              </a:r>
              <a:endParaRPr lang="en-US" sz="6000" i="1" dirty="0">
                <a:solidFill>
                  <a:srgbClr val="8064A2"/>
                </a:solidFill>
              </a:endParaRPr>
            </a:p>
          </p:txBody>
        </p:sp>
      </p:grpSp>
      <p:pic>
        <p:nvPicPr>
          <p:cNvPr id="6" name="Picture 5"/>
          <p:cNvPicPr>
            <a:picLocks noChangeAspect="1"/>
          </p:cNvPicPr>
          <p:nvPr/>
        </p:nvPicPr>
        <p:blipFill>
          <a:blip r:embed="rId4"/>
          <a:stretch>
            <a:fillRect/>
          </a:stretch>
        </p:blipFill>
        <p:spPr>
          <a:xfrm>
            <a:off x="685800" y="1524000"/>
            <a:ext cx="3495202" cy="2757752"/>
          </a:xfrm>
          <a:prstGeom prst="rect">
            <a:avLst/>
          </a:prstGeom>
          <a:effectLst>
            <a:outerShdw blurRad="127000" dist="88900" dir="6780000" sy="-23000" kx="800400" algn="br">
              <a:srgbClr val="80FF00">
                <a:alpha val="90000"/>
              </a:srgbClr>
            </a:outerShdw>
          </a:effectLst>
        </p:spPr>
      </p:pic>
      <p:sp>
        <p:nvSpPr>
          <p:cNvPr id="10" name="TextBox 9"/>
          <p:cNvSpPr txBox="1"/>
          <p:nvPr/>
        </p:nvSpPr>
        <p:spPr>
          <a:xfrm>
            <a:off x="1143000" y="1828800"/>
            <a:ext cx="2286000" cy="1938992"/>
          </a:xfrm>
          <a:prstGeom prst="rect">
            <a:avLst/>
          </a:prstGeom>
          <a:noFill/>
        </p:spPr>
        <p:txBody>
          <a:bodyPr wrap="square" rtlCol="0">
            <a:spAutoFit/>
          </a:bodyPr>
          <a:lstStyle/>
          <a:p>
            <a:pPr algn="ctr"/>
            <a:r>
              <a:rPr lang="en-US" sz="2400" i="1" dirty="0" smtClean="0">
                <a:solidFill>
                  <a:schemeClr val="accent4"/>
                </a:solidFill>
              </a:rPr>
              <a:t>Is what we are </a:t>
            </a:r>
          </a:p>
          <a:p>
            <a:pPr algn="ctr"/>
            <a:r>
              <a:rPr lang="en-US" sz="2400" i="1" dirty="0" smtClean="0">
                <a:solidFill>
                  <a:schemeClr val="accent4"/>
                </a:solidFill>
              </a:rPr>
              <a:t>describing </a:t>
            </a:r>
          </a:p>
          <a:p>
            <a:pPr algn="ctr"/>
            <a:r>
              <a:rPr lang="en-US" sz="2400" i="1" dirty="0" smtClean="0">
                <a:solidFill>
                  <a:schemeClr val="accent4"/>
                </a:solidFill>
              </a:rPr>
              <a:t>a fit with </a:t>
            </a:r>
          </a:p>
          <a:p>
            <a:pPr algn="ctr"/>
            <a:r>
              <a:rPr lang="en-US" sz="2400" i="1" dirty="0" smtClean="0">
                <a:solidFill>
                  <a:schemeClr val="accent4"/>
                </a:solidFill>
              </a:rPr>
              <a:t>Standards of </a:t>
            </a:r>
          </a:p>
          <a:p>
            <a:pPr algn="ctr"/>
            <a:r>
              <a:rPr lang="en-US" sz="2400" i="1" dirty="0" smtClean="0">
                <a:solidFill>
                  <a:schemeClr val="accent4"/>
                </a:solidFill>
              </a:rPr>
              <a:t>Practice?</a:t>
            </a:r>
            <a:endParaRPr lang="en-US" sz="2400" i="1" dirty="0">
              <a:solidFill>
                <a:schemeClr val="accent4"/>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we’re going to discuss:</a:t>
            </a:r>
            <a:endParaRPr lang="en-US" dirty="0"/>
          </a:p>
        </p:txBody>
      </p:sp>
      <p:graphicFrame>
        <p:nvGraphicFramePr>
          <p:cNvPr id="4" name="Content Placeholder 3"/>
          <p:cNvGraphicFramePr>
            <a:graphicFrameLocks noGrp="1"/>
          </p:cNvGraphicFramePr>
          <p:nvPr>
            <p:ph idx="1"/>
          </p:nvPr>
        </p:nvGraphicFramePr>
        <p:xfrm>
          <a:off x="1447800" y="1371600"/>
          <a:ext cx="7239000" cy="1112520"/>
        </p:xfrm>
        <a:graphic>
          <a:graphicData uri="http://schemas.openxmlformats.org/drawingml/2006/table">
            <a:tbl>
              <a:tblPr firstRow="1" bandRow="1">
                <a:tableStyleId>{2D5ABB26-0587-4C30-8999-92F81FD0307C}</a:tableStyleId>
              </a:tblPr>
              <a:tblGrid>
                <a:gridCol w="804333"/>
                <a:gridCol w="6434667"/>
              </a:tblGrid>
              <a:tr h="370840">
                <a:tc>
                  <a:txBody>
                    <a:bodyPr/>
                    <a:lstStyle/>
                    <a:p>
                      <a:r>
                        <a:rPr lang="en-US" dirty="0" smtClean="0"/>
                        <a:t>0:00</a:t>
                      </a:r>
                      <a:endParaRPr lang="en-US" dirty="0"/>
                    </a:p>
                  </a:txBody>
                  <a:tcPr>
                    <a:lnL w="12700" cap="flat" cmpd="sng" algn="ctr">
                      <a:solidFill>
                        <a:prstClr val="black"/>
                      </a:solidFill>
                      <a:prstDash val="sysDot"/>
                      <a:round/>
                      <a:headEnd type="none" w="med" len="med"/>
                      <a:tailEnd type="none" w="med" len="med"/>
                    </a:lnL>
                    <a:lnR w="12700" cap="flat" cmpd="sng" algn="ctr">
                      <a:solidFill>
                        <a:prstClr val="black"/>
                      </a:solidFill>
                      <a:prstDash val="sysDot"/>
                      <a:round/>
                      <a:headEnd type="none" w="med" len="med"/>
                      <a:tailEnd type="none" w="med" len="med"/>
                    </a:lnR>
                    <a:lnT w="12700" cap="flat" cmpd="sng" algn="ctr">
                      <a:solidFill>
                        <a:prstClr val="black"/>
                      </a:solidFill>
                      <a:prstDash val="sysDot"/>
                      <a:round/>
                      <a:headEnd type="none" w="med" len="med"/>
                      <a:tailEnd type="none" w="med" len="med"/>
                    </a:lnT>
                    <a:lnB w="12700" cap="flat" cmpd="sng" algn="ctr">
                      <a:solidFill>
                        <a:prstClr val="black"/>
                      </a:solidFill>
                      <a:prstDash val="sysDot"/>
                      <a:round/>
                      <a:headEnd type="none" w="med" len="med"/>
                      <a:tailEnd type="none" w="med" len="med"/>
                    </a:lnB>
                  </a:tcPr>
                </a:tc>
                <a:tc>
                  <a:txBody>
                    <a:bodyPr/>
                    <a:lstStyle/>
                    <a:p>
                      <a:r>
                        <a:rPr lang="en-US" dirty="0" smtClean="0"/>
                        <a:t>XXXXX</a:t>
                      </a:r>
                      <a:endParaRPr lang="en-US" dirty="0"/>
                    </a:p>
                  </a:txBody>
                  <a:tcPr>
                    <a:lnL w="12700" cap="flat" cmpd="sng" algn="ctr">
                      <a:solidFill>
                        <a:prstClr val="black"/>
                      </a:solidFill>
                      <a:prstDash val="sysDot"/>
                      <a:round/>
                      <a:headEnd type="none" w="med" len="med"/>
                      <a:tailEnd type="none" w="med" len="med"/>
                    </a:lnL>
                    <a:lnR w="12700" cap="flat" cmpd="sng" algn="ctr">
                      <a:solidFill>
                        <a:prstClr val="black"/>
                      </a:solidFill>
                      <a:prstDash val="sysDot"/>
                      <a:round/>
                      <a:headEnd type="none" w="med" len="med"/>
                      <a:tailEnd type="none" w="med" len="med"/>
                    </a:lnR>
                    <a:lnT w="12700" cap="flat" cmpd="sng" algn="ctr">
                      <a:solidFill>
                        <a:prstClr val="black"/>
                      </a:solidFill>
                      <a:prstDash val="sysDot"/>
                      <a:round/>
                      <a:headEnd type="none" w="med" len="med"/>
                      <a:tailEnd type="none" w="med" len="med"/>
                    </a:lnT>
                    <a:lnB w="12700" cap="flat" cmpd="sng" algn="ctr">
                      <a:solidFill>
                        <a:prstClr val="black"/>
                      </a:solidFill>
                      <a:prstDash val="sysDot"/>
                      <a:round/>
                      <a:headEnd type="none" w="med" len="med"/>
                      <a:tailEnd type="none" w="med" len="med"/>
                    </a:lnB>
                  </a:tcPr>
                </a:tc>
              </a:tr>
              <a:tr h="370840">
                <a:tc>
                  <a:txBody>
                    <a:bodyPr/>
                    <a:lstStyle/>
                    <a:p>
                      <a:r>
                        <a:rPr lang="en-US" dirty="0" smtClean="0"/>
                        <a:t>0:00</a:t>
                      </a:r>
                      <a:endParaRPr lang="en-US" dirty="0"/>
                    </a:p>
                  </a:txBody>
                  <a:tcPr>
                    <a:lnL w="12700" cap="flat" cmpd="sng" algn="ctr">
                      <a:solidFill>
                        <a:prstClr val="black"/>
                      </a:solidFill>
                      <a:prstDash val="sysDot"/>
                      <a:round/>
                      <a:headEnd type="none" w="med" len="med"/>
                      <a:tailEnd type="none" w="med" len="med"/>
                    </a:lnL>
                    <a:lnR w="12700" cap="flat" cmpd="sng" algn="ctr">
                      <a:solidFill>
                        <a:prstClr val="black"/>
                      </a:solidFill>
                      <a:prstDash val="sysDot"/>
                      <a:round/>
                      <a:headEnd type="none" w="med" len="med"/>
                      <a:tailEnd type="none" w="med" len="med"/>
                    </a:lnR>
                    <a:lnT w="12700" cap="flat" cmpd="sng" algn="ctr">
                      <a:solidFill>
                        <a:prstClr val="black"/>
                      </a:solidFill>
                      <a:prstDash val="sysDot"/>
                      <a:round/>
                      <a:headEnd type="none" w="med" len="med"/>
                      <a:tailEnd type="none" w="med" len="med"/>
                    </a:lnT>
                    <a:lnB w="12700" cap="flat" cmpd="sng" algn="ctr">
                      <a:solidFill>
                        <a:prstClr val="black"/>
                      </a:solidFill>
                      <a:prstDash val="sysDot"/>
                      <a:round/>
                      <a:headEnd type="none" w="med" len="med"/>
                      <a:tailEnd type="none" w="med" len="med"/>
                    </a:lnB>
                  </a:tcPr>
                </a:tc>
                <a:tc>
                  <a:txBody>
                    <a:bodyPr/>
                    <a:lstStyle/>
                    <a:p>
                      <a:r>
                        <a:rPr lang="en-US" dirty="0" smtClean="0"/>
                        <a:t>YYYYYYY</a:t>
                      </a:r>
                      <a:endParaRPr lang="en-US" dirty="0"/>
                    </a:p>
                  </a:txBody>
                  <a:tcPr>
                    <a:lnL w="12700" cap="flat" cmpd="sng" algn="ctr">
                      <a:solidFill>
                        <a:prstClr val="black"/>
                      </a:solidFill>
                      <a:prstDash val="sysDot"/>
                      <a:round/>
                      <a:headEnd type="none" w="med" len="med"/>
                      <a:tailEnd type="none" w="med" len="med"/>
                    </a:lnL>
                    <a:lnR w="12700" cap="flat" cmpd="sng" algn="ctr">
                      <a:solidFill>
                        <a:prstClr val="black"/>
                      </a:solidFill>
                      <a:prstDash val="sysDot"/>
                      <a:round/>
                      <a:headEnd type="none" w="med" len="med"/>
                      <a:tailEnd type="none" w="med" len="med"/>
                    </a:lnR>
                    <a:lnT w="12700" cap="flat" cmpd="sng" algn="ctr">
                      <a:solidFill>
                        <a:prstClr val="black"/>
                      </a:solidFill>
                      <a:prstDash val="sysDot"/>
                      <a:round/>
                      <a:headEnd type="none" w="med" len="med"/>
                      <a:tailEnd type="none" w="med" len="med"/>
                    </a:lnT>
                    <a:lnB w="12700" cap="flat" cmpd="sng" algn="ctr">
                      <a:solidFill>
                        <a:prstClr val="black"/>
                      </a:solidFill>
                      <a:prstDash val="sysDot"/>
                      <a:round/>
                      <a:headEnd type="none" w="med" len="med"/>
                      <a:tailEnd type="none" w="med" len="med"/>
                    </a:lnB>
                  </a:tcPr>
                </a:tc>
              </a:tr>
              <a:tr h="370840">
                <a:tc>
                  <a:txBody>
                    <a:bodyPr/>
                    <a:lstStyle/>
                    <a:p>
                      <a:endParaRPr lang="en-US" dirty="0"/>
                    </a:p>
                  </a:txBody>
                  <a:tcPr>
                    <a:lnL w="12700" cap="flat" cmpd="sng" algn="ctr">
                      <a:solidFill>
                        <a:prstClr val="black"/>
                      </a:solidFill>
                      <a:prstDash val="sysDot"/>
                      <a:round/>
                      <a:headEnd type="none" w="med" len="med"/>
                      <a:tailEnd type="none" w="med" len="med"/>
                    </a:lnL>
                    <a:lnR w="12700" cap="flat" cmpd="sng" algn="ctr">
                      <a:solidFill>
                        <a:prstClr val="black"/>
                      </a:solidFill>
                      <a:prstDash val="sysDot"/>
                      <a:round/>
                      <a:headEnd type="none" w="med" len="med"/>
                      <a:tailEnd type="none" w="med" len="med"/>
                    </a:lnR>
                    <a:lnT w="12700" cap="flat" cmpd="sng" algn="ctr">
                      <a:solidFill>
                        <a:prstClr val="black"/>
                      </a:solidFill>
                      <a:prstDash val="sysDot"/>
                      <a:round/>
                      <a:headEnd type="none" w="med" len="med"/>
                      <a:tailEnd type="none" w="med" len="med"/>
                    </a:lnT>
                    <a:lnB w="12700" cap="flat" cmpd="sng" algn="ctr">
                      <a:solidFill>
                        <a:prstClr val="black"/>
                      </a:solidFill>
                      <a:prstDash val="sysDot"/>
                      <a:round/>
                      <a:headEnd type="none" w="med" len="med"/>
                      <a:tailEnd type="none" w="med" len="med"/>
                    </a:lnB>
                  </a:tcPr>
                </a:tc>
                <a:tc>
                  <a:txBody>
                    <a:bodyPr/>
                    <a:lstStyle/>
                    <a:p>
                      <a:endParaRPr lang="en-US" dirty="0"/>
                    </a:p>
                  </a:txBody>
                  <a:tcPr>
                    <a:lnL w="12700" cap="flat" cmpd="sng" algn="ctr">
                      <a:solidFill>
                        <a:prstClr val="black"/>
                      </a:solidFill>
                      <a:prstDash val="sysDot"/>
                      <a:round/>
                      <a:headEnd type="none" w="med" len="med"/>
                      <a:tailEnd type="none" w="med" len="med"/>
                    </a:lnL>
                    <a:lnR w="12700" cap="flat" cmpd="sng" algn="ctr">
                      <a:solidFill>
                        <a:prstClr val="black"/>
                      </a:solidFill>
                      <a:prstDash val="sysDot"/>
                      <a:round/>
                      <a:headEnd type="none" w="med" len="med"/>
                      <a:tailEnd type="none" w="med" len="med"/>
                    </a:lnR>
                    <a:lnT w="12700" cap="flat" cmpd="sng" algn="ctr">
                      <a:solidFill>
                        <a:prstClr val="black"/>
                      </a:solidFill>
                      <a:prstDash val="sysDot"/>
                      <a:round/>
                      <a:headEnd type="none" w="med" len="med"/>
                      <a:tailEnd type="none" w="med" len="med"/>
                    </a:lnT>
                    <a:lnB w="12700" cap="flat" cmpd="sng" algn="ctr">
                      <a:solidFill>
                        <a:prstClr val="black"/>
                      </a:solidFill>
                      <a:prstDash val="sysDot"/>
                      <a:round/>
                      <a:headEnd type="none" w="med" len="med"/>
                      <a:tailEnd type="none" w="med" len="med"/>
                    </a:lnB>
                  </a:tcPr>
                </a:tc>
              </a:tr>
            </a:tbl>
          </a:graphicData>
        </a:graphic>
      </p:graphicFrame>
      <p:pic>
        <p:nvPicPr>
          <p:cNvPr id="5" name="Picture 4" descr="C:\Documents and Settings\tnaylor\Desktop\Personal\Community Pharmacy Collaboratives Project\Logos\FB_ProfilePic.png"/>
          <p:cNvPicPr>
            <a:picLocks noChangeAspect="1" noChangeArrowheads="1"/>
          </p:cNvPicPr>
          <p:nvPr/>
        </p:nvPicPr>
        <p:blipFill>
          <a:blip r:embed="rId2"/>
          <a:srcRect/>
          <a:stretch>
            <a:fillRect/>
          </a:stretch>
        </p:blipFill>
        <p:spPr bwMode="auto">
          <a:xfrm>
            <a:off x="381000" y="533400"/>
            <a:ext cx="762000" cy="762000"/>
          </a:xfrm>
          <a:prstGeom prst="rect">
            <a:avLst/>
          </a:prstGeom>
          <a:noFill/>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smtClean="0"/>
              <a:t>The Future</a:t>
            </a:r>
            <a:endParaRPr lang="en-US" dirty="0"/>
          </a:p>
        </p:txBody>
      </p:sp>
      <p:pic>
        <p:nvPicPr>
          <p:cNvPr id="6" name="Picture 5" descr="C:\Documents and Settings\tnaylor\Desktop\Personal\Community Pharmacy Collaboratives Project\Logos\FB_ProfilePic.png"/>
          <p:cNvPicPr>
            <a:picLocks noChangeAspect="1" noChangeArrowheads="1"/>
          </p:cNvPicPr>
          <p:nvPr/>
        </p:nvPicPr>
        <p:blipFill>
          <a:blip r:embed="rId3"/>
          <a:srcRect/>
          <a:stretch>
            <a:fillRect/>
          </a:stretch>
        </p:blipFill>
        <p:spPr bwMode="auto">
          <a:xfrm>
            <a:off x="457200" y="457200"/>
            <a:ext cx="762000" cy="762000"/>
          </a:xfrm>
          <a:prstGeom prst="rect">
            <a:avLst/>
          </a:prstGeom>
          <a:noFill/>
        </p:spPr>
      </p:pic>
      <p:pic>
        <p:nvPicPr>
          <p:cNvPr id="7" name="Picture 6"/>
          <p:cNvPicPr>
            <a:picLocks noChangeAspect="1"/>
          </p:cNvPicPr>
          <p:nvPr/>
        </p:nvPicPr>
        <p:blipFill>
          <a:blip r:embed="rId4"/>
          <a:stretch>
            <a:fillRect/>
          </a:stretch>
        </p:blipFill>
        <p:spPr>
          <a:xfrm>
            <a:off x="762000" y="1295400"/>
            <a:ext cx="6980540" cy="5334000"/>
          </a:xfrm>
          <a:prstGeom prst="rect">
            <a:avLst/>
          </a:prstGeom>
        </p:spPr>
      </p:pic>
      <p:pic>
        <p:nvPicPr>
          <p:cNvPr id="9" name="Picture 8" descr="P8296466.JPG"/>
          <p:cNvPicPr>
            <a:picLocks noChangeAspect="1"/>
          </p:cNvPicPr>
          <p:nvPr/>
        </p:nvPicPr>
        <p:blipFill>
          <a:blip r:embed="rId5"/>
          <a:stretch>
            <a:fillRect/>
          </a:stretch>
        </p:blipFill>
        <p:spPr>
          <a:xfrm>
            <a:off x="762000" y="1257298"/>
            <a:ext cx="7162800" cy="5372102"/>
          </a:xfrm>
          <a:prstGeom prst="rect">
            <a:avLst/>
          </a:prstGeom>
        </p:spPr>
      </p:pic>
      <p:pic>
        <p:nvPicPr>
          <p:cNvPr id="12" name="Content Placeholder 3" descr="Pharmacist private counseling pic (Glenn).jpg"/>
          <p:cNvPicPr>
            <a:picLocks noGrp="1" noChangeAspect="1"/>
          </p:cNvPicPr>
          <p:nvPr>
            <p:ph idx="1"/>
          </p:nvPr>
        </p:nvPicPr>
        <p:blipFill>
          <a:blip r:embed="rId6"/>
          <a:srcRect l="2265" t="30273" r="17339" b="34408"/>
          <a:stretch>
            <a:fillRect/>
          </a:stretch>
        </p:blipFill>
        <p:spPr>
          <a:xfrm>
            <a:off x="-10886" y="2362200"/>
            <a:ext cx="9056914" cy="2971800"/>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par>
                          <p:cTn id="7" fill="hold">
                            <p:stCondLst>
                              <p:cond delay="0"/>
                            </p:stCondLst>
                            <p:childTnLst>
                              <p:par>
                                <p:cTn id="8" presetID="10" presetClass="exit" presetSubtype="0" fill="hold" nodeType="afterEffect">
                                  <p:stCondLst>
                                    <p:cond delay="10000"/>
                                  </p:stCondLst>
                                  <p:childTnLst>
                                    <p:animEffect transition="out" filter="fade">
                                      <p:cBhvr>
                                        <p:cTn id="9" dur="5000"/>
                                        <p:tgtEl>
                                          <p:spTgt spid="7"/>
                                        </p:tgtEl>
                                      </p:cBhvr>
                                    </p:animEffect>
                                    <p:set>
                                      <p:cBhvr>
                                        <p:cTn id="10" dur="1" fill="hold">
                                          <p:stCondLst>
                                            <p:cond delay="4999"/>
                                          </p:stCondLst>
                                        </p:cTn>
                                        <p:tgtEl>
                                          <p:spTgt spid="7"/>
                                        </p:tgtEl>
                                        <p:attrNameLst>
                                          <p:attrName>style.visibility</p:attrName>
                                        </p:attrNameLst>
                                      </p:cBhvr>
                                      <p:to>
                                        <p:strVal val="hidden"/>
                                      </p:to>
                                    </p:set>
                                  </p:childTnLst>
                                </p:cTn>
                              </p:par>
                              <p:par>
                                <p:cTn id="11" presetID="10" presetClass="entr" presetSubtype="0" fill="hold" nodeType="withEffect">
                                  <p:stCondLst>
                                    <p:cond delay="500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0"/>
                                        <p:tgtEl>
                                          <p:spTgt spid="9"/>
                                        </p:tgtEl>
                                      </p:cBhvr>
                                    </p:animEffect>
                                  </p:childTnLst>
                                </p:cTn>
                              </p:par>
                            </p:childTnLst>
                          </p:cTn>
                        </p:par>
                        <p:par>
                          <p:cTn id="14" fill="hold">
                            <p:stCondLst>
                              <p:cond delay="15000"/>
                            </p:stCondLst>
                            <p:childTnLst>
                              <p:par>
                                <p:cTn id="15" presetID="34" presetClass="exit" presetSubtype="0" fill="hold" nodeType="afterEffect">
                                  <p:stCondLst>
                                    <p:cond delay="4000"/>
                                  </p:stCondLst>
                                  <p:childTnLst>
                                    <p:anim from="(ppt_x)" to="(ppt_x+1)" calcmode="lin" valueType="num">
                                      <p:cBhvr>
                                        <p:cTn id="16" dur="1000">
                                          <p:stCondLst>
                                            <p:cond delay="0"/>
                                          </p:stCondLst>
                                        </p:cTn>
                                        <p:tgtEl>
                                          <p:spTgt spid="9"/>
                                        </p:tgtEl>
                                        <p:attrNameLst>
                                          <p:attrName>ppt_x</p:attrName>
                                        </p:attrNameLst>
                                      </p:cBhvr>
                                    </p:anim>
                                    <p:anim from="0" to="-1.0" calcmode="lin" valueType="num">
                                      <p:cBhvr>
                                        <p:cTn id="17" dur="200" accel="50000">
                                          <p:stCondLst>
                                            <p:cond delay="0"/>
                                          </p:stCondLst>
                                        </p:cTn>
                                        <p:tgtEl>
                                          <p:spTgt spid="9"/>
                                        </p:tgtEl>
                                        <p:attrNameLst>
                                          <p:attrName>xshear</p:attrName>
                                        </p:attrNameLst>
                                      </p:cBhvr>
                                    </p:anim>
                                    <p:set>
                                      <p:cBhvr>
                                        <p:cTn id="18" dur="800">
                                          <p:stCondLst>
                                            <p:cond delay="200"/>
                                          </p:stCondLst>
                                        </p:cTn>
                                        <p:tgtEl>
                                          <p:spTgt spid="9"/>
                                        </p:tgtEl>
                                        <p:attrNameLst>
                                          <p:attrName>xshear</p:attrName>
                                        </p:attrNameLst>
                                      </p:cBhvr>
                                      <p:to>
                                        <p:strVal val="-1.0"/>
                                      </p:to>
                                    </p:set>
                                    <p:set>
                                      <p:cBhvr>
                                        <p:cTn id="19" dur="1" fill="hold">
                                          <p:stCondLst>
                                            <p:cond delay="999"/>
                                          </p:stCondLst>
                                        </p:cTn>
                                        <p:tgtEl>
                                          <p:spTgt spid="9"/>
                                        </p:tgtEl>
                                        <p:attrNameLst>
                                          <p:attrName>style.visibility</p:attrName>
                                        </p:attrNameLst>
                                      </p:cBhvr>
                                      <p:to>
                                        <p:strVal val="hidden"/>
                                      </p:to>
                                    </p:set>
                                  </p:childTnLst>
                                </p:cTn>
                              </p:par>
                            </p:childTnLst>
                          </p:cTn>
                        </p:par>
                        <p:par>
                          <p:cTn id="20" fill="hold">
                            <p:stCondLst>
                              <p:cond delay="20000"/>
                            </p:stCondLst>
                            <p:childTnLst>
                              <p:par>
                                <p:cTn id="21" presetID="9" presetClass="entr" presetSubtype="0"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dissolve">
                                      <p:cBhvr>
                                        <p:cTn id="23" dur="3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8229600" cy="4800600"/>
          </a:xfrm>
        </p:spPr>
        <p:txBody>
          <a:bodyPr>
            <a:normAutofit/>
          </a:bodyPr>
          <a:lstStyle/>
          <a:p>
            <a:pPr>
              <a:spcAft>
                <a:spcPts val="1200"/>
              </a:spcAft>
              <a:buNone/>
            </a:pPr>
            <a:r>
              <a:rPr lang="en-US" sz="2400" dirty="0" smtClean="0"/>
              <a:t>Tell us about what happens in a pharmacy?</a:t>
            </a:r>
          </a:p>
          <a:p>
            <a:pPr>
              <a:spcAft>
                <a:spcPts val="1200"/>
              </a:spcAft>
              <a:buNone/>
            </a:pPr>
            <a:r>
              <a:rPr lang="en-US" sz="2400" dirty="0" smtClean="0"/>
              <a:t>What do pharmacists talk about?</a:t>
            </a:r>
          </a:p>
          <a:p>
            <a:pPr>
              <a:spcAft>
                <a:spcPts val="1200"/>
              </a:spcAft>
              <a:buNone/>
            </a:pPr>
            <a:r>
              <a:rPr lang="en-US" sz="2400" dirty="0" smtClean="0"/>
              <a:t>What do pharmacists do well?</a:t>
            </a:r>
          </a:p>
          <a:p>
            <a:pPr>
              <a:spcAft>
                <a:spcPts val="1200"/>
              </a:spcAft>
              <a:buNone/>
            </a:pPr>
            <a:r>
              <a:rPr lang="en-US" sz="2400" dirty="0" smtClean="0"/>
              <a:t>What could pharmacists do better?</a:t>
            </a:r>
          </a:p>
          <a:p>
            <a:pPr>
              <a:spcAft>
                <a:spcPts val="1200"/>
              </a:spcAft>
              <a:buNone/>
            </a:pPr>
            <a:r>
              <a:rPr lang="en-US" sz="2400" dirty="0" smtClean="0"/>
              <a:t>What helps pharmacists do a good job?</a:t>
            </a:r>
          </a:p>
          <a:p>
            <a:pPr>
              <a:spcAft>
                <a:spcPts val="1200"/>
              </a:spcAft>
              <a:buNone/>
            </a:pPr>
            <a:r>
              <a:rPr lang="en-US" sz="2400" dirty="0" smtClean="0"/>
              <a:t>What prevents them from doing a good job?</a:t>
            </a:r>
          </a:p>
          <a:p>
            <a:pPr>
              <a:spcAft>
                <a:spcPts val="1200"/>
              </a:spcAft>
              <a:buNone/>
            </a:pPr>
            <a:r>
              <a:rPr lang="en-US" sz="2400" dirty="0" smtClean="0"/>
              <a:t>What are pharmacists’ roles?</a:t>
            </a:r>
          </a:p>
          <a:p>
            <a:pPr>
              <a:spcAft>
                <a:spcPts val="1200"/>
              </a:spcAft>
              <a:buNone/>
            </a:pPr>
            <a:r>
              <a:rPr lang="en-US" sz="2400" dirty="0" smtClean="0"/>
              <a:t>What about other pharmacy staff members? </a:t>
            </a:r>
          </a:p>
          <a:p>
            <a:pPr>
              <a:spcAft>
                <a:spcPts val="1200"/>
              </a:spcAft>
              <a:buNone/>
            </a:pPr>
            <a:endParaRPr lang="en-US" sz="2400" dirty="0"/>
          </a:p>
        </p:txBody>
      </p:sp>
      <p:pic>
        <p:nvPicPr>
          <p:cNvPr id="5" name="Picture 4"/>
          <p:cNvPicPr>
            <a:picLocks noChangeAspect="1"/>
          </p:cNvPicPr>
          <p:nvPr/>
        </p:nvPicPr>
        <p:blipFill>
          <a:blip r:embed="rId3"/>
          <a:stretch>
            <a:fillRect/>
          </a:stretch>
        </p:blipFill>
        <p:spPr>
          <a:xfrm>
            <a:off x="6578600" y="0"/>
            <a:ext cx="2565400" cy="2565400"/>
          </a:xfrm>
          <a:prstGeom prst="rect">
            <a:avLst/>
          </a:prstGeom>
        </p:spPr>
      </p:pic>
      <p:pic>
        <p:nvPicPr>
          <p:cNvPr id="6" name="Picture 5"/>
          <p:cNvPicPr>
            <a:picLocks noChangeAspect="1"/>
          </p:cNvPicPr>
          <p:nvPr/>
        </p:nvPicPr>
        <p:blipFill>
          <a:blip r:embed="rId3"/>
          <a:stretch>
            <a:fillRect/>
          </a:stretch>
        </p:blipFill>
        <p:spPr>
          <a:xfrm>
            <a:off x="6578600" y="2667000"/>
            <a:ext cx="2565400" cy="2565400"/>
          </a:xfrm>
          <a:prstGeom prst="rect">
            <a:avLst/>
          </a:prstGeom>
        </p:spPr>
      </p:pic>
      <p:pic>
        <p:nvPicPr>
          <p:cNvPr id="7" name="Picture 6"/>
          <p:cNvPicPr>
            <a:picLocks noChangeAspect="1"/>
          </p:cNvPicPr>
          <p:nvPr/>
        </p:nvPicPr>
        <p:blipFill>
          <a:blip r:embed="rId3"/>
          <a:stretch>
            <a:fillRect/>
          </a:stretch>
        </p:blipFill>
        <p:spPr>
          <a:xfrm>
            <a:off x="6578600" y="5359400"/>
            <a:ext cx="2565400" cy="2565400"/>
          </a:xfrm>
          <a:prstGeom prst="rect">
            <a:avLst/>
          </a:prstGeom>
        </p:spPr>
      </p:pic>
      <p:sp>
        <p:nvSpPr>
          <p:cNvPr id="8" name="Title 1"/>
          <p:cNvSpPr txBox="1">
            <a:spLocks/>
          </p:cNvSpPr>
          <p:nvPr/>
        </p:nvSpPr>
        <p:spPr>
          <a:xfrm>
            <a:off x="-76200" y="0"/>
            <a:ext cx="6400800" cy="1295400"/>
          </a:xfrm>
          <a:prstGeom prst="rect">
            <a:avLst/>
          </a:prstGeom>
        </p:spPr>
        <p:style>
          <a:lnRef idx="1">
            <a:schemeClr val="accent3"/>
          </a:lnRef>
          <a:fillRef idx="2">
            <a:schemeClr val="accent3"/>
          </a:fillRef>
          <a:effectRef idx="1">
            <a:schemeClr val="accent3"/>
          </a:effectRef>
          <a:fontRef idx="minor">
            <a:schemeClr val="dk1"/>
          </a:fontRef>
        </p:style>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rgbClr val="8FC759"/>
                </a:solidFill>
                <a:effectLst/>
                <a:uLnTx/>
                <a:uFillTx/>
                <a:latin typeface="+mn-lt"/>
                <a:ea typeface="+mn-ea"/>
                <a:cs typeface="+mn-cs"/>
              </a:rPr>
              <a:t>Let’s pair share</a:t>
            </a:r>
            <a:endParaRPr kumimoji="0" lang="en-US" sz="4400" b="0" i="0" u="none" strike="noStrike" kern="1200" cap="none" spc="0" normalizeH="0" baseline="0" noProof="0" dirty="0">
              <a:ln>
                <a:noFill/>
              </a:ln>
              <a:solidFill>
                <a:srgbClr val="8FC759"/>
              </a:solidFill>
              <a:effectLst/>
              <a:uLnTx/>
              <a:uFillTx/>
              <a:latin typeface="+mn-lt"/>
              <a:ea typeface="+mn-ea"/>
              <a:cs typeface="+mn-cs"/>
            </a:endParaRPr>
          </a:p>
        </p:txBody>
      </p:sp>
      <p:pic>
        <p:nvPicPr>
          <p:cNvPr id="10" name="Picture 9" descr="More_Than_Meds-LOGO.png"/>
          <p:cNvPicPr>
            <a:picLocks noChangeAspect="1"/>
          </p:cNvPicPr>
          <p:nvPr/>
        </p:nvPicPr>
        <p:blipFill>
          <a:blip r:embed="rId4"/>
          <a:srcRect l="10012" t="12121" r="82489" b="54546"/>
          <a:stretch>
            <a:fillRect/>
          </a:stretch>
        </p:blipFill>
        <p:spPr>
          <a:xfrm>
            <a:off x="228600" y="152400"/>
            <a:ext cx="685800" cy="838200"/>
          </a:xfrm>
          <a:prstGeom prst="rect">
            <a:avLst/>
          </a:prstGeo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6306" name="Title 3"/>
          <p:cNvSpPr>
            <a:spLocks noGrp="1"/>
          </p:cNvSpPr>
          <p:nvPr>
            <p:ph type="title"/>
          </p:nvPr>
        </p:nvSpPr>
        <p:spPr>
          <a:xfrm>
            <a:off x="304800" y="152400"/>
            <a:ext cx="5791200" cy="1096962"/>
          </a:xfrm>
        </p:spPr>
        <p:txBody>
          <a:bodyPr>
            <a:noAutofit/>
          </a:bodyPr>
          <a:lstStyle/>
          <a:p>
            <a:pPr eaLnBrk="1" hangingPunct="1"/>
            <a:r>
              <a:rPr lang="en-US" sz="3600" dirty="0" smtClean="0">
                <a:ea typeface="ＭＳ Ｐゴシック" pitchFamily="-65" charset="-128"/>
                <a:cs typeface="ＭＳ Ｐゴシック" pitchFamily="-65" charset="-128"/>
              </a:rPr>
              <a:t>Meet Mike. Here’s what his pharmacist does for him…. </a:t>
            </a:r>
          </a:p>
        </p:txBody>
      </p:sp>
      <p:pic>
        <p:nvPicPr>
          <p:cNvPr id="226307" name="Picture 5"/>
          <p:cNvPicPr>
            <a:picLocks noChangeAspect="1"/>
          </p:cNvPicPr>
          <p:nvPr/>
        </p:nvPicPr>
        <p:blipFill>
          <a:blip r:embed="rId3"/>
          <a:srcRect/>
          <a:stretch>
            <a:fillRect/>
          </a:stretch>
        </p:blipFill>
        <p:spPr bwMode="auto">
          <a:xfrm>
            <a:off x="6934200" y="304800"/>
            <a:ext cx="1686984" cy="1265238"/>
          </a:xfrm>
          <a:prstGeom prst="rect">
            <a:avLst/>
          </a:prstGeom>
          <a:noFill/>
          <a:ln w="9525">
            <a:noFill/>
            <a:miter lim="800000"/>
            <a:headEnd/>
            <a:tailEnd/>
          </a:ln>
        </p:spPr>
      </p:pic>
      <p:sp>
        <p:nvSpPr>
          <p:cNvPr id="7" name="TextBox 6"/>
          <p:cNvSpPr txBox="1"/>
          <p:nvPr/>
        </p:nvSpPr>
        <p:spPr>
          <a:xfrm>
            <a:off x="0" y="1524000"/>
            <a:ext cx="2971800" cy="1754327"/>
          </a:xfrm>
          <a:prstGeom prst="rect">
            <a:avLst/>
          </a:prstGeom>
          <a:solidFill>
            <a:schemeClr val="accent4">
              <a:lumMod val="50000"/>
              <a:alpha val="79000"/>
            </a:schemeClr>
          </a:solidFill>
          <a:ln>
            <a:noFill/>
          </a:ln>
        </p:spPr>
        <p:txBody>
          <a:bodyPr wrap="square">
            <a:prstTxWarp prst="textNoShape">
              <a:avLst/>
            </a:prstTxWarp>
            <a:spAutoFit/>
          </a:bodyPr>
          <a:lstStyle/>
          <a:p>
            <a:pPr algn="l" defTabSz="457200" eaLnBrk="1" hangingPunct="1">
              <a:spcBef>
                <a:spcPct val="0"/>
              </a:spcBef>
              <a:defRPr/>
            </a:pPr>
            <a:r>
              <a:rPr lang="en-US" sz="1800" dirty="0" smtClean="0">
                <a:solidFill>
                  <a:srgbClr val="FFFFFF"/>
                </a:solidFill>
                <a:latin typeface="Calibri" pitchFamily="-110" charset="0"/>
              </a:rPr>
              <a:t>Gives respect:</a:t>
            </a:r>
            <a:endParaRPr lang="en-US" sz="1800" b="0" dirty="0" smtClean="0">
              <a:solidFill>
                <a:srgbClr val="FFFFFF"/>
              </a:solidFill>
              <a:latin typeface="Calibri" pitchFamily="-110" charset="0"/>
            </a:endParaRPr>
          </a:p>
          <a:p>
            <a:pPr lvl="1" defTabSz="457200">
              <a:spcBef>
                <a:spcPct val="0"/>
              </a:spcBef>
              <a:buSzPct val="50000"/>
              <a:defRPr/>
            </a:pPr>
            <a:r>
              <a:rPr lang="en-US" b="0" dirty="0">
                <a:solidFill>
                  <a:srgbClr val="FFFFFF"/>
                </a:solidFill>
                <a:latin typeface="Calibri" pitchFamily="-110" charset="0"/>
              </a:rPr>
              <a:t>Warm greeting</a:t>
            </a:r>
          </a:p>
          <a:p>
            <a:pPr lvl="1" defTabSz="457200">
              <a:spcBef>
                <a:spcPct val="0"/>
              </a:spcBef>
              <a:buSzPct val="50000"/>
              <a:defRPr/>
            </a:pPr>
            <a:r>
              <a:rPr lang="en-US" b="0" dirty="0">
                <a:solidFill>
                  <a:srgbClr val="FFFFFF"/>
                </a:solidFill>
                <a:latin typeface="Calibri" pitchFamily="-110" charset="0"/>
              </a:rPr>
              <a:t>Handshake/smile</a:t>
            </a:r>
          </a:p>
          <a:p>
            <a:pPr lvl="1" defTabSz="457200">
              <a:spcBef>
                <a:spcPct val="0"/>
              </a:spcBef>
              <a:buSzPct val="50000"/>
              <a:defRPr/>
            </a:pPr>
            <a:r>
              <a:rPr lang="en-US" b="0" dirty="0">
                <a:solidFill>
                  <a:srgbClr val="FFFFFF"/>
                </a:solidFill>
                <a:latin typeface="Calibri" pitchFamily="-110" charset="0"/>
              </a:rPr>
              <a:t>Eye contact</a:t>
            </a:r>
          </a:p>
          <a:p>
            <a:pPr lvl="1" defTabSz="457200">
              <a:spcBef>
                <a:spcPct val="0"/>
              </a:spcBef>
              <a:buSzPct val="50000"/>
              <a:defRPr/>
            </a:pPr>
            <a:r>
              <a:rPr lang="en-US" b="0" dirty="0" smtClean="0">
                <a:solidFill>
                  <a:srgbClr val="FFFFFF"/>
                </a:solidFill>
                <a:latin typeface="Calibri" pitchFamily="-110" charset="0"/>
              </a:rPr>
              <a:t>Listens, responds, asks</a:t>
            </a:r>
          </a:p>
          <a:p>
            <a:pPr lvl="1" defTabSz="457200">
              <a:spcBef>
                <a:spcPct val="0"/>
              </a:spcBef>
              <a:buSzPct val="50000"/>
              <a:defRPr/>
            </a:pPr>
            <a:r>
              <a:rPr lang="en-US" dirty="0" smtClean="0">
                <a:solidFill>
                  <a:srgbClr val="FFFFFF"/>
                </a:solidFill>
                <a:latin typeface="Calibri" pitchFamily="-110" charset="0"/>
              </a:rPr>
              <a:t>Privacy </a:t>
            </a:r>
            <a:endParaRPr lang="en-US" b="0" dirty="0">
              <a:solidFill>
                <a:srgbClr val="FFFFFF"/>
              </a:solidFill>
              <a:latin typeface="Calibri" pitchFamily="-110" charset="0"/>
            </a:endParaRPr>
          </a:p>
        </p:txBody>
      </p:sp>
      <p:sp>
        <p:nvSpPr>
          <p:cNvPr id="8" name="TextBox 7"/>
          <p:cNvSpPr txBox="1"/>
          <p:nvPr/>
        </p:nvSpPr>
        <p:spPr>
          <a:xfrm>
            <a:off x="228600" y="4114800"/>
            <a:ext cx="2819400" cy="2308324"/>
          </a:xfrm>
          <a:prstGeom prst="rect">
            <a:avLst/>
          </a:prstGeom>
          <a:solidFill>
            <a:schemeClr val="accent4">
              <a:lumMod val="50000"/>
              <a:alpha val="79000"/>
            </a:schemeClr>
          </a:solidFill>
          <a:ln>
            <a:noFill/>
          </a:ln>
        </p:spPr>
        <p:txBody>
          <a:bodyPr wrap="square">
            <a:prstTxWarp prst="textNoShape">
              <a:avLst/>
            </a:prstTxWarp>
            <a:spAutoFit/>
          </a:bodyPr>
          <a:lstStyle/>
          <a:p>
            <a:pPr algn="l" defTabSz="457200" eaLnBrk="1" hangingPunct="1">
              <a:spcBef>
                <a:spcPct val="0"/>
              </a:spcBef>
              <a:defRPr/>
            </a:pPr>
            <a:r>
              <a:rPr lang="en-US" sz="1800" dirty="0" smtClean="0">
                <a:solidFill>
                  <a:srgbClr val="FFFFFF"/>
                </a:solidFill>
                <a:latin typeface="Calibri" pitchFamily="-110" charset="0"/>
              </a:rPr>
              <a:t>Builds rapport:</a:t>
            </a:r>
          </a:p>
          <a:p>
            <a:pPr algn="l" defTabSz="457200" eaLnBrk="1" hangingPunct="1">
              <a:spcBef>
                <a:spcPct val="0"/>
              </a:spcBef>
              <a:defRPr/>
            </a:pPr>
            <a:r>
              <a:rPr lang="en-US" sz="1800" b="0" dirty="0" smtClean="0">
                <a:solidFill>
                  <a:srgbClr val="FFFFFF"/>
                </a:solidFill>
                <a:latin typeface="Calibri" pitchFamily="-110" charset="0"/>
              </a:rPr>
              <a:t>Knows Mike’s ….</a:t>
            </a:r>
          </a:p>
          <a:p>
            <a:pPr marL="720725" lvl="1" indent="-179388" algn="l" defTabSz="457200" eaLnBrk="1" hangingPunct="1">
              <a:spcBef>
                <a:spcPct val="0"/>
              </a:spcBef>
              <a:buSzPct val="50000"/>
              <a:defRPr/>
            </a:pPr>
            <a:r>
              <a:rPr lang="en-US" sz="1800" b="0" dirty="0">
                <a:solidFill>
                  <a:srgbClr val="FFFFFF"/>
                </a:solidFill>
                <a:latin typeface="Calibri" pitchFamily="-110" charset="0"/>
              </a:rPr>
              <a:t>Likes &amp; dislikes</a:t>
            </a:r>
          </a:p>
          <a:p>
            <a:pPr marL="720725" lvl="1" indent="-179388" algn="l" defTabSz="457200" eaLnBrk="1" hangingPunct="1">
              <a:spcBef>
                <a:spcPct val="0"/>
              </a:spcBef>
              <a:buSzPct val="50000"/>
              <a:defRPr/>
            </a:pPr>
            <a:r>
              <a:rPr lang="en-US" sz="1800" b="0" dirty="0">
                <a:solidFill>
                  <a:srgbClr val="FFFFFF"/>
                </a:solidFill>
                <a:latin typeface="Calibri" pitchFamily="-110" charset="0"/>
              </a:rPr>
              <a:t>Activities</a:t>
            </a:r>
          </a:p>
          <a:p>
            <a:pPr marL="720725" lvl="1" indent="-179388" algn="l" defTabSz="457200" eaLnBrk="1" hangingPunct="1">
              <a:spcBef>
                <a:spcPct val="0"/>
              </a:spcBef>
              <a:buSzPct val="50000"/>
              <a:defRPr/>
            </a:pPr>
            <a:r>
              <a:rPr lang="en-US" sz="1800" b="0" dirty="0">
                <a:solidFill>
                  <a:srgbClr val="FFFFFF"/>
                </a:solidFill>
                <a:latin typeface="Calibri" pitchFamily="-110" charset="0"/>
              </a:rPr>
              <a:t>Aspirations</a:t>
            </a:r>
          </a:p>
          <a:p>
            <a:pPr marL="720725" lvl="1" indent="-179388" algn="l" defTabSz="457200" eaLnBrk="1" hangingPunct="1">
              <a:spcBef>
                <a:spcPct val="0"/>
              </a:spcBef>
              <a:buSzPct val="50000"/>
              <a:defRPr/>
            </a:pPr>
            <a:r>
              <a:rPr lang="en-US" sz="1800" b="0" dirty="0">
                <a:solidFill>
                  <a:srgbClr val="FFFFFF"/>
                </a:solidFill>
                <a:latin typeface="Calibri" pitchFamily="-110" charset="0"/>
              </a:rPr>
              <a:t>Challenges</a:t>
            </a:r>
          </a:p>
          <a:p>
            <a:pPr marL="720725" lvl="1" indent="-179388" algn="l" defTabSz="457200" eaLnBrk="1" hangingPunct="1">
              <a:spcBef>
                <a:spcPct val="0"/>
              </a:spcBef>
              <a:buSzPct val="50000"/>
              <a:defRPr/>
            </a:pPr>
            <a:r>
              <a:rPr lang="en-US" sz="1800" b="0" dirty="0">
                <a:solidFill>
                  <a:srgbClr val="FFFFFF"/>
                </a:solidFill>
                <a:latin typeface="Calibri" pitchFamily="-110" charset="0"/>
              </a:rPr>
              <a:t>Family/friends</a:t>
            </a:r>
          </a:p>
          <a:p>
            <a:pPr marL="720725" lvl="1" indent="-179388" algn="l" defTabSz="457200" eaLnBrk="1" hangingPunct="1">
              <a:spcBef>
                <a:spcPct val="0"/>
              </a:spcBef>
              <a:buSzPct val="50000"/>
              <a:defRPr/>
            </a:pPr>
            <a:r>
              <a:rPr lang="en-US" sz="1800" b="0" dirty="0">
                <a:solidFill>
                  <a:srgbClr val="FFFFFF"/>
                </a:solidFill>
                <a:latin typeface="Calibri" pitchFamily="-110" charset="0"/>
              </a:rPr>
              <a:t>Job</a:t>
            </a:r>
          </a:p>
        </p:txBody>
      </p:sp>
      <p:sp>
        <p:nvSpPr>
          <p:cNvPr id="10" name="TextBox 9"/>
          <p:cNvSpPr txBox="1"/>
          <p:nvPr/>
        </p:nvSpPr>
        <p:spPr>
          <a:xfrm>
            <a:off x="2895600" y="1295400"/>
            <a:ext cx="2943225" cy="923925"/>
          </a:xfrm>
          <a:prstGeom prst="rect">
            <a:avLst/>
          </a:prstGeom>
          <a:solidFill>
            <a:schemeClr val="accent4">
              <a:lumMod val="50000"/>
              <a:alpha val="79000"/>
            </a:schemeClr>
          </a:solidFill>
          <a:ln>
            <a:noFill/>
          </a:ln>
        </p:spPr>
        <p:txBody>
          <a:bodyPr wrap="square">
            <a:prstTxWarp prst="textNoShape">
              <a:avLst/>
            </a:prstTxWarp>
            <a:spAutoFit/>
          </a:bodyPr>
          <a:lstStyle/>
          <a:p>
            <a:pPr marL="263525" indent="-179388" algn="l" defTabSz="457200" eaLnBrk="1" hangingPunct="1">
              <a:spcBef>
                <a:spcPct val="0"/>
              </a:spcBef>
              <a:defRPr/>
            </a:pPr>
            <a:r>
              <a:rPr lang="en-US" sz="1800" dirty="0" smtClean="0">
                <a:solidFill>
                  <a:srgbClr val="FFFFFF"/>
                </a:solidFill>
                <a:latin typeface="Calibri" pitchFamily="-110" charset="0"/>
              </a:rPr>
              <a:t>Asks </a:t>
            </a:r>
            <a:r>
              <a:rPr lang="en-US" sz="1800" dirty="0">
                <a:solidFill>
                  <a:srgbClr val="FFFFFF"/>
                </a:solidFill>
                <a:latin typeface="Calibri" pitchFamily="-110" charset="0"/>
              </a:rPr>
              <a:t>about general </a:t>
            </a:r>
            <a:r>
              <a:rPr lang="en-US" sz="1800" dirty="0" smtClean="0">
                <a:solidFill>
                  <a:srgbClr val="FFFFFF"/>
                </a:solidFill>
                <a:latin typeface="Calibri" pitchFamily="-110" charset="0"/>
              </a:rPr>
              <a:t>health:</a:t>
            </a:r>
          </a:p>
          <a:p>
            <a:pPr marL="446088" lvl="2" indent="-179388" algn="l" defTabSz="457200" eaLnBrk="1" hangingPunct="1">
              <a:spcBef>
                <a:spcPct val="0"/>
              </a:spcBef>
              <a:buSzPct val="56000"/>
              <a:defRPr/>
            </a:pPr>
            <a:r>
              <a:rPr lang="en-US" sz="1800" b="0" dirty="0">
                <a:solidFill>
                  <a:srgbClr val="FFFFFF"/>
                </a:solidFill>
                <a:latin typeface="Calibri" pitchFamily="-110" charset="0"/>
              </a:rPr>
              <a:t>Nutrition</a:t>
            </a:r>
          </a:p>
          <a:p>
            <a:pPr marL="446088" lvl="2" indent="-179388" algn="l" defTabSz="457200" eaLnBrk="1" hangingPunct="1">
              <a:spcBef>
                <a:spcPct val="0"/>
              </a:spcBef>
              <a:buSzPct val="56000"/>
              <a:defRPr/>
            </a:pPr>
            <a:r>
              <a:rPr lang="en-US" sz="1800" b="0" dirty="0">
                <a:solidFill>
                  <a:srgbClr val="FFFFFF"/>
                </a:solidFill>
                <a:latin typeface="Calibri" pitchFamily="-110" charset="0"/>
              </a:rPr>
              <a:t>Exercise</a:t>
            </a:r>
          </a:p>
        </p:txBody>
      </p:sp>
      <p:sp>
        <p:nvSpPr>
          <p:cNvPr id="13" name="TextBox 12"/>
          <p:cNvSpPr txBox="1"/>
          <p:nvPr/>
        </p:nvSpPr>
        <p:spPr>
          <a:xfrm>
            <a:off x="2743200" y="2667000"/>
            <a:ext cx="3124200" cy="2031325"/>
          </a:xfrm>
          <a:prstGeom prst="rect">
            <a:avLst/>
          </a:prstGeom>
          <a:solidFill>
            <a:schemeClr val="accent4">
              <a:lumMod val="50000"/>
              <a:alpha val="79000"/>
            </a:schemeClr>
          </a:solidFill>
          <a:ln>
            <a:noFill/>
          </a:ln>
        </p:spPr>
        <p:txBody>
          <a:bodyPr wrap="square">
            <a:prstTxWarp prst="textNoShape">
              <a:avLst/>
            </a:prstTxWarp>
            <a:spAutoFit/>
          </a:bodyPr>
          <a:lstStyle/>
          <a:p>
            <a:pPr marL="263525" indent="-179388" algn="l" defTabSz="457200" eaLnBrk="1" hangingPunct="1">
              <a:spcBef>
                <a:spcPct val="0"/>
              </a:spcBef>
              <a:defRPr/>
            </a:pPr>
            <a:r>
              <a:rPr lang="en-US" sz="1800" dirty="0" smtClean="0">
                <a:solidFill>
                  <a:srgbClr val="FFFFFF"/>
                </a:solidFill>
                <a:latin typeface="Calibri" pitchFamily="-110" charset="0"/>
              </a:rPr>
              <a:t>Asks </a:t>
            </a:r>
            <a:r>
              <a:rPr lang="en-US" sz="1800" dirty="0">
                <a:solidFill>
                  <a:srgbClr val="FFFFFF"/>
                </a:solidFill>
                <a:latin typeface="Calibri" pitchFamily="-110" charset="0"/>
              </a:rPr>
              <a:t>about physical </a:t>
            </a:r>
            <a:r>
              <a:rPr lang="en-US" sz="1800" dirty="0" smtClean="0">
                <a:solidFill>
                  <a:srgbClr val="FFFFFF"/>
                </a:solidFill>
                <a:latin typeface="Calibri" pitchFamily="-110" charset="0"/>
              </a:rPr>
              <a:t>health:</a:t>
            </a:r>
          </a:p>
          <a:p>
            <a:pPr marL="446088" lvl="2" indent="-179388" algn="l" defTabSz="457200" eaLnBrk="1" hangingPunct="1">
              <a:spcBef>
                <a:spcPct val="0"/>
              </a:spcBef>
              <a:buSzPct val="56000"/>
              <a:defRPr/>
            </a:pPr>
            <a:r>
              <a:rPr lang="en-US" sz="1800" b="0" dirty="0" smtClean="0">
                <a:solidFill>
                  <a:srgbClr val="FFFFFF"/>
                </a:solidFill>
                <a:latin typeface="Calibri" pitchFamily="-110" charset="0"/>
              </a:rPr>
              <a:t>Heart diseas</a:t>
            </a:r>
            <a:r>
              <a:rPr lang="en-US" dirty="0" smtClean="0">
                <a:solidFill>
                  <a:srgbClr val="FFFFFF"/>
                </a:solidFill>
                <a:latin typeface="Calibri" pitchFamily="-110" charset="0"/>
              </a:rPr>
              <a:t>e risk factors</a:t>
            </a:r>
            <a:endParaRPr lang="en-US" sz="1800" b="0" dirty="0" smtClean="0">
              <a:solidFill>
                <a:srgbClr val="FFFFFF"/>
              </a:solidFill>
              <a:latin typeface="Calibri" pitchFamily="-110" charset="0"/>
            </a:endParaRPr>
          </a:p>
          <a:p>
            <a:pPr marL="446088" lvl="2" indent="-179388" algn="l" defTabSz="457200" eaLnBrk="1" hangingPunct="1">
              <a:spcBef>
                <a:spcPct val="0"/>
              </a:spcBef>
              <a:buSzPct val="56000"/>
              <a:defRPr/>
            </a:pPr>
            <a:r>
              <a:rPr lang="en-US" sz="1800" b="0" dirty="0">
                <a:solidFill>
                  <a:srgbClr val="FFFFFF"/>
                </a:solidFill>
                <a:latin typeface="Calibri" pitchFamily="-110" charset="0"/>
              </a:rPr>
              <a:t>Weight</a:t>
            </a:r>
          </a:p>
          <a:p>
            <a:pPr marL="446088" lvl="2" indent="-179388" algn="l" defTabSz="457200" eaLnBrk="1" hangingPunct="1">
              <a:spcBef>
                <a:spcPct val="0"/>
              </a:spcBef>
              <a:buSzPct val="56000"/>
              <a:defRPr/>
            </a:pPr>
            <a:r>
              <a:rPr lang="en-US" sz="1800" b="0" dirty="0">
                <a:solidFill>
                  <a:srgbClr val="FFFFFF"/>
                </a:solidFill>
                <a:latin typeface="Calibri" pitchFamily="-110" charset="0"/>
              </a:rPr>
              <a:t>Pain</a:t>
            </a:r>
          </a:p>
          <a:p>
            <a:pPr marL="446088" lvl="2" indent="-179388" algn="l" defTabSz="457200" eaLnBrk="1" hangingPunct="1">
              <a:spcBef>
                <a:spcPct val="0"/>
              </a:spcBef>
              <a:buSzPct val="56000"/>
              <a:defRPr/>
            </a:pPr>
            <a:r>
              <a:rPr lang="en-US" sz="1800" b="0" dirty="0" smtClean="0">
                <a:solidFill>
                  <a:srgbClr val="FFFFFF"/>
                </a:solidFill>
                <a:latin typeface="Calibri" pitchFamily="-110" charset="0"/>
              </a:rPr>
              <a:t>Smoking </a:t>
            </a:r>
          </a:p>
          <a:p>
            <a:pPr marL="446088" lvl="2" indent="-179388" algn="l" defTabSz="457200" eaLnBrk="1" hangingPunct="1">
              <a:spcBef>
                <a:spcPct val="0"/>
              </a:spcBef>
              <a:buSzPct val="56000"/>
              <a:defRPr/>
            </a:pPr>
            <a:r>
              <a:rPr lang="en-US" dirty="0" smtClean="0">
                <a:solidFill>
                  <a:srgbClr val="FFFFFF"/>
                </a:solidFill>
                <a:latin typeface="Calibri" pitchFamily="-110" charset="0"/>
              </a:rPr>
              <a:t>Allergies</a:t>
            </a:r>
            <a:endParaRPr lang="en-US" sz="1800" b="0" dirty="0" smtClean="0">
              <a:solidFill>
                <a:srgbClr val="FFFFFF"/>
              </a:solidFill>
              <a:latin typeface="Calibri" pitchFamily="-110" charset="0"/>
            </a:endParaRPr>
          </a:p>
          <a:p>
            <a:pPr marL="446088" lvl="2" indent="-179388" algn="l" defTabSz="457200" eaLnBrk="1" hangingPunct="1">
              <a:spcBef>
                <a:spcPct val="0"/>
              </a:spcBef>
              <a:buSzPct val="56000"/>
              <a:defRPr/>
            </a:pPr>
            <a:r>
              <a:rPr lang="en-US" sz="1800" b="0" dirty="0" smtClean="0">
                <a:solidFill>
                  <a:srgbClr val="FFFFFF"/>
                </a:solidFill>
                <a:latin typeface="Calibri" pitchFamily="-110" charset="0"/>
              </a:rPr>
              <a:t>What </a:t>
            </a:r>
            <a:r>
              <a:rPr lang="en-US" sz="1800" b="0" dirty="0">
                <a:solidFill>
                  <a:srgbClr val="FFFFFF"/>
                </a:solidFill>
                <a:latin typeface="Calibri" pitchFamily="-110" charset="0"/>
              </a:rPr>
              <a:t>could be better? </a:t>
            </a:r>
          </a:p>
        </p:txBody>
      </p:sp>
      <p:sp>
        <p:nvSpPr>
          <p:cNvPr id="12" name="TextBox 11"/>
          <p:cNvSpPr txBox="1"/>
          <p:nvPr/>
        </p:nvSpPr>
        <p:spPr>
          <a:xfrm>
            <a:off x="5715000" y="1752600"/>
            <a:ext cx="2916238" cy="2031325"/>
          </a:xfrm>
          <a:prstGeom prst="rect">
            <a:avLst/>
          </a:prstGeom>
          <a:solidFill>
            <a:schemeClr val="accent4">
              <a:lumMod val="50000"/>
              <a:alpha val="79000"/>
            </a:schemeClr>
          </a:solidFill>
          <a:ln>
            <a:noFill/>
          </a:ln>
        </p:spPr>
        <p:txBody>
          <a:bodyPr wrap="square">
            <a:prstTxWarp prst="textNoShape">
              <a:avLst/>
            </a:prstTxWarp>
            <a:spAutoFit/>
          </a:bodyPr>
          <a:lstStyle/>
          <a:p>
            <a:pPr marL="187325" lvl="2" indent="-179388" algn="l" defTabSz="185738" eaLnBrk="1" hangingPunct="1">
              <a:spcBef>
                <a:spcPct val="0"/>
              </a:spcBef>
              <a:buSzPct val="56000"/>
              <a:defRPr/>
            </a:pPr>
            <a:r>
              <a:rPr lang="en-US" sz="1800" dirty="0" smtClean="0">
                <a:solidFill>
                  <a:srgbClr val="FFFFFF"/>
                </a:solidFill>
                <a:latin typeface="Calibri" pitchFamily="-110" charset="0"/>
              </a:rPr>
              <a:t>Asks </a:t>
            </a:r>
            <a:r>
              <a:rPr lang="en-US" sz="1800" dirty="0">
                <a:solidFill>
                  <a:srgbClr val="FFFFFF"/>
                </a:solidFill>
                <a:latin typeface="Calibri" pitchFamily="-110" charset="0"/>
              </a:rPr>
              <a:t>about mental </a:t>
            </a:r>
            <a:r>
              <a:rPr lang="en-US" sz="1800" dirty="0" smtClean="0">
                <a:solidFill>
                  <a:srgbClr val="FFFFFF"/>
                </a:solidFill>
                <a:latin typeface="Calibri" pitchFamily="-110" charset="0"/>
              </a:rPr>
              <a:t>health:</a:t>
            </a:r>
          </a:p>
          <a:p>
            <a:pPr marL="644525" lvl="3" indent="-179388" defTabSz="185738">
              <a:spcBef>
                <a:spcPct val="0"/>
              </a:spcBef>
              <a:buSzPct val="56000"/>
              <a:defRPr/>
            </a:pPr>
            <a:r>
              <a:rPr lang="en-US" b="0" dirty="0">
                <a:solidFill>
                  <a:srgbClr val="FFFFFF"/>
                </a:solidFill>
                <a:latin typeface="Calibri" pitchFamily="-110" charset="0"/>
              </a:rPr>
              <a:t>Sleep</a:t>
            </a:r>
          </a:p>
          <a:p>
            <a:pPr marL="644525" lvl="3" indent="-179388" defTabSz="185738">
              <a:spcBef>
                <a:spcPct val="0"/>
              </a:spcBef>
              <a:buSzPct val="56000"/>
              <a:defRPr/>
            </a:pPr>
            <a:r>
              <a:rPr lang="en-US" b="0" dirty="0">
                <a:solidFill>
                  <a:srgbClr val="FFFFFF"/>
                </a:solidFill>
                <a:latin typeface="Calibri" pitchFamily="-110" charset="0"/>
              </a:rPr>
              <a:t>Focus/concentration</a:t>
            </a:r>
          </a:p>
          <a:p>
            <a:pPr marL="644525" lvl="3" indent="-179388" defTabSz="185738">
              <a:spcBef>
                <a:spcPct val="0"/>
              </a:spcBef>
              <a:buSzPct val="56000"/>
              <a:defRPr/>
            </a:pPr>
            <a:r>
              <a:rPr lang="en-US" b="0" dirty="0">
                <a:solidFill>
                  <a:srgbClr val="FFFFFF"/>
                </a:solidFill>
                <a:latin typeface="Calibri" pitchFamily="-110" charset="0"/>
              </a:rPr>
              <a:t>Worries</a:t>
            </a:r>
          </a:p>
          <a:p>
            <a:pPr marL="644525" lvl="3" indent="-179388" defTabSz="185738">
              <a:spcBef>
                <a:spcPct val="0"/>
              </a:spcBef>
              <a:buSzPct val="56000"/>
              <a:defRPr/>
            </a:pPr>
            <a:r>
              <a:rPr lang="en-US" b="0" dirty="0">
                <a:solidFill>
                  <a:srgbClr val="FFFFFF"/>
                </a:solidFill>
                <a:latin typeface="Calibri" pitchFamily="-110" charset="0"/>
              </a:rPr>
              <a:t>Mood/feelings</a:t>
            </a:r>
          </a:p>
          <a:p>
            <a:pPr marL="644525" lvl="3" indent="-179388" defTabSz="185738">
              <a:spcBef>
                <a:spcPct val="0"/>
              </a:spcBef>
              <a:buSzPct val="56000"/>
              <a:defRPr/>
            </a:pPr>
            <a:r>
              <a:rPr lang="en-US" b="0" dirty="0">
                <a:solidFill>
                  <a:srgbClr val="FFFFFF"/>
                </a:solidFill>
                <a:latin typeface="Calibri" pitchFamily="-110" charset="0"/>
              </a:rPr>
              <a:t>Thoughts</a:t>
            </a:r>
            <a:endParaRPr lang="en-US" b="0" dirty="0" smtClean="0">
              <a:solidFill>
                <a:srgbClr val="FFFFFF"/>
              </a:solidFill>
              <a:latin typeface="Calibri" pitchFamily="-110" charset="0"/>
            </a:endParaRPr>
          </a:p>
          <a:p>
            <a:pPr marL="644525" lvl="3" indent="-179388" defTabSz="185738">
              <a:spcBef>
                <a:spcPct val="0"/>
              </a:spcBef>
              <a:buSzPct val="56000"/>
              <a:defRPr/>
            </a:pPr>
            <a:r>
              <a:rPr lang="en-US" b="0" dirty="0" smtClean="0">
                <a:solidFill>
                  <a:srgbClr val="FFFFFF"/>
                </a:solidFill>
                <a:latin typeface="Calibri" pitchFamily="-110" charset="0"/>
              </a:rPr>
              <a:t>What </a:t>
            </a:r>
            <a:r>
              <a:rPr lang="en-US" b="0" dirty="0">
                <a:solidFill>
                  <a:srgbClr val="FFFFFF"/>
                </a:solidFill>
                <a:latin typeface="Calibri" pitchFamily="-110" charset="0"/>
              </a:rPr>
              <a:t>could be better? </a:t>
            </a:r>
          </a:p>
        </p:txBody>
      </p:sp>
      <p:sp>
        <p:nvSpPr>
          <p:cNvPr id="14" name="TextBox 13"/>
          <p:cNvSpPr txBox="1"/>
          <p:nvPr/>
        </p:nvSpPr>
        <p:spPr>
          <a:xfrm>
            <a:off x="5441950" y="4419600"/>
            <a:ext cx="3702050" cy="1476375"/>
          </a:xfrm>
          <a:prstGeom prst="rect">
            <a:avLst/>
          </a:prstGeom>
          <a:solidFill>
            <a:schemeClr val="accent4">
              <a:lumMod val="50000"/>
              <a:alpha val="79000"/>
            </a:schemeClr>
          </a:solidFill>
          <a:ln>
            <a:noFill/>
          </a:ln>
        </p:spPr>
        <p:txBody>
          <a:bodyPr>
            <a:prstTxWarp prst="textNoShape">
              <a:avLst/>
            </a:prstTxWarp>
            <a:spAutoFit/>
          </a:bodyPr>
          <a:lstStyle/>
          <a:p>
            <a:pPr marL="263525" indent="-179388" algn="l" defTabSz="457200" eaLnBrk="1" hangingPunct="1">
              <a:spcBef>
                <a:spcPct val="0"/>
              </a:spcBef>
              <a:defRPr/>
            </a:pPr>
            <a:r>
              <a:rPr lang="en-US" sz="1800" dirty="0" smtClean="0">
                <a:solidFill>
                  <a:srgbClr val="FFFFFF"/>
                </a:solidFill>
                <a:latin typeface="Calibri" pitchFamily="-110" charset="0"/>
              </a:rPr>
              <a:t>Asks </a:t>
            </a:r>
            <a:r>
              <a:rPr lang="en-US" sz="1800" dirty="0">
                <a:solidFill>
                  <a:srgbClr val="FFFFFF"/>
                </a:solidFill>
                <a:latin typeface="Calibri" pitchFamily="-110" charset="0"/>
              </a:rPr>
              <a:t>about medications</a:t>
            </a:r>
          </a:p>
          <a:p>
            <a:pPr marL="446088" lvl="2" indent="-179388" algn="l" defTabSz="457200" eaLnBrk="1" hangingPunct="1">
              <a:spcBef>
                <a:spcPct val="0"/>
              </a:spcBef>
              <a:buSzPct val="56000"/>
              <a:buFont typeface="Courier New" pitchFamily="-110" charset="0"/>
              <a:buChar char="o"/>
              <a:defRPr/>
            </a:pPr>
            <a:r>
              <a:rPr lang="en-US" sz="1800" b="0" dirty="0">
                <a:solidFill>
                  <a:srgbClr val="FFFFFF"/>
                </a:solidFill>
                <a:latin typeface="Calibri" pitchFamily="-110" charset="0"/>
              </a:rPr>
              <a:t>Rx, OTC, NHP, etc.</a:t>
            </a:r>
          </a:p>
          <a:p>
            <a:pPr marL="446088" lvl="2" indent="-179388" algn="l" defTabSz="457200" eaLnBrk="1" hangingPunct="1">
              <a:spcBef>
                <a:spcPct val="0"/>
              </a:spcBef>
              <a:buSzPct val="56000"/>
              <a:buFont typeface="Courier New" pitchFamily="-110" charset="0"/>
              <a:buChar char="o"/>
              <a:defRPr/>
            </a:pPr>
            <a:r>
              <a:rPr lang="en-US" sz="1800" b="0" dirty="0">
                <a:solidFill>
                  <a:srgbClr val="FFFFFF"/>
                </a:solidFill>
                <a:latin typeface="Calibri" pitchFamily="-110" charset="0"/>
              </a:rPr>
              <a:t>Adherence</a:t>
            </a:r>
          </a:p>
          <a:p>
            <a:pPr marL="446088" lvl="2" indent="-179388" algn="l" defTabSz="457200" eaLnBrk="1" hangingPunct="1">
              <a:spcBef>
                <a:spcPct val="0"/>
              </a:spcBef>
              <a:buSzPct val="56000"/>
              <a:buFont typeface="Courier New" pitchFamily="-110" charset="0"/>
              <a:buChar char="o"/>
              <a:defRPr/>
            </a:pPr>
            <a:r>
              <a:rPr lang="en-US" sz="1800" b="0" dirty="0">
                <a:solidFill>
                  <a:srgbClr val="FFFFFF"/>
                </a:solidFill>
                <a:latin typeface="Calibri" pitchFamily="-110" charset="0"/>
              </a:rPr>
              <a:t>Alcohol/other substances</a:t>
            </a:r>
            <a:endParaRPr lang="en-US" sz="1800" b="0" dirty="0" smtClean="0">
              <a:solidFill>
                <a:srgbClr val="FFFFFF"/>
              </a:solidFill>
              <a:latin typeface="Calibri" pitchFamily="-110" charset="0"/>
            </a:endParaRPr>
          </a:p>
          <a:p>
            <a:pPr marL="446088" lvl="2" indent="-179388" algn="l" defTabSz="457200" eaLnBrk="1" hangingPunct="1">
              <a:spcBef>
                <a:spcPct val="0"/>
              </a:spcBef>
              <a:buSzPct val="56000"/>
              <a:buFont typeface="Courier New" pitchFamily="-110" charset="0"/>
              <a:buChar char="o"/>
              <a:defRPr/>
            </a:pPr>
            <a:r>
              <a:rPr lang="en-US" sz="1800" b="0" dirty="0" smtClean="0">
                <a:solidFill>
                  <a:srgbClr val="FFFFFF"/>
                </a:solidFill>
                <a:latin typeface="Calibri" pitchFamily="-110" charset="0"/>
              </a:rPr>
              <a:t>What </a:t>
            </a:r>
            <a:r>
              <a:rPr lang="en-US" sz="1800" b="0" dirty="0">
                <a:solidFill>
                  <a:srgbClr val="FFFFFF"/>
                </a:solidFill>
                <a:latin typeface="Calibri" pitchFamily="-110" charset="0"/>
              </a:rPr>
              <a:t>could be better? </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P spid="12" grpId="0" animBg="1"/>
      <p:bldP spid="14" grpId="0" animBg="1"/>
    </p:bld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Title 5"/>
          <p:cNvSpPr>
            <a:spLocks noGrp="1"/>
          </p:cNvSpPr>
          <p:nvPr>
            <p:ph type="ctrTitle"/>
          </p:nvPr>
        </p:nvSpPr>
        <p:spPr>
          <a:xfrm>
            <a:off x="1371600" y="2133600"/>
            <a:ext cx="7772400" cy="1470025"/>
          </a:xfrm>
        </p:spPr>
        <p:txBody>
          <a:bodyPr/>
          <a:lstStyle/>
          <a:p>
            <a:r>
              <a:rPr lang="en-US" dirty="0" smtClean="0"/>
              <a:t>Some stories we know of…..</a:t>
            </a:r>
            <a:endParaRPr lang="en-US" dirty="0"/>
          </a:p>
        </p:txBody>
      </p:sp>
      <p:sp>
        <p:nvSpPr>
          <p:cNvPr id="7" name="Subtitle 6"/>
          <p:cNvSpPr>
            <a:spLocks noGrp="1"/>
          </p:cNvSpPr>
          <p:nvPr>
            <p:ph type="subTitle" idx="1"/>
          </p:nvPr>
        </p:nvSpPr>
        <p:spPr/>
        <p:txBody>
          <a:bodyPr/>
          <a:lstStyle/>
          <a:p>
            <a:endParaRPr lang="en-US" dirty="0"/>
          </a:p>
        </p:txBody>
      </p:sp>
      <p:pic>
        <p:nvPicPr>
          <p:cNvPr id="8" name="Picture 7" descr="C:\Documents and Settings\tnaylor\Desktop\Personal\Community Pharmacy Collaboratives Project\Logos\FB_ProfilePic.png"/>
          <p:cNvPicPr>
            <a:picLocks noChangeAspect="1" noChangeArrowheads="1"/>
          </p:cNvPicPr>
          <p:nvPr/>
        </p:nvPicPr>
        <p:blipFill>
          <a:blip r:embed="rId2"/>
          <a:srcRect/>
          <a:stretch>
            <a:fillRect/>
          </a:stretch>
        </p:blipFill>
        <p:spPr bwMode="auto">
          <a:xfrm>
            <a:off x="457200" y="2514600"/>
            <a:ext cx="762000" cy="762000"/>
          </a:xfrm>
          <a:prstGeom prst="rect">
            <a:avLst/>
          </a:prstGeom>
          <a:noFill/>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Rectangle 2"/>
          <p:cNvSpPr/>
          <p:nvPr/>
        </p:nvSpPr>
        <p:spPr>
          <a:xfrm>
            <a:off x="4997883" y="1498236"/>
            <a:ext cx="3935624" cy="3785652"/>
          </a:xfrm>
          <a:prstGeom prst="rect">
            <a:avLst/>
          </a:prstGeom>
        </p:spPr>
        <p:txBody>
          <a:bodyPr wrap="square">
            <a:spAutoFit/>
          </a:bodyPr>
          <a:lstStyle/>
          <a:p>
            <a:r>
              <a:rPr lang="en-US" sz="2400" i="1" dirty="0" smtClean="0">
                <a:solidFill>
                  <a:srgbClr val="000000"/>
                </a:solidFill>
              </a:rPr>
              <a:t>HER PHARMACIST to an </a:t>
            </a:r>
            <a:endParaRPr lang="en-US" sz="1600" dirty="0" smtClean="0">
              <a:solidFill>
                <a:srgbClr val="000000"/>
              </a:solidFill>
            </a:endParaRPr>
          </a:p>
          <a:p>
            <a:r>
              <a:rPr lang="en-US" sz="2400" i="1" dirty="0" smtClean="0">
                <a:solidFill>
                  <a:srgbClr val="000000"/>
                </a:solidFill>
              </a:rPr>
              <a:t>effective online, evidence-based cognitive-</a:t>
            </a:r>
            <a:r>
              <a:rPr lang="en-US" sz="2400" i="1" dirty="0" err="1" smtClean="0">
                <a:solidFill>
                  <a:srgbClr val="000000"/>
                </a:solidFill>
              </a:rPr>
              <a:t>behavioural</a:t>
            </a:r>
            <a:r>
              <a:rPr lang="en-US" sz="2400" i="1" dirty="0" smtClean="0">
                <a:solidFill>
                  <a:srgbClr val="000000"/>
                </a:solidFill>
              </a:rPr>
              <a:t> therapy program for chronic insomnia. In 6 weeks she is having restful, revitalizing sleeps, the best she’s had in years.</a:t>
            </a:r>
            <a:r>
              <a:rPr lang="en-US" sz="2400" dirty="0" smtClean="0">
                <a:solidFill>
                  <a:srgbClr val="000000"/>
                </a:solidFill>
              </a:rPr>
              <a:t> </a:t>
            </a:r>
          </a:p>
          <a:p>
            <a:r>
              <a:rPr lang="en-US" sz="2400" dirty="0" smtClean="0">
                <a:solidFill>
                  <a:srgbClr val="000000"/>
                </a:solidFill>
              </a:rPr>
              <a:t>She’s much less stressed and fatigued. </a:t>
            </a:r>
            <a:endParaRPr lang="en-US" sz="2400" dirty="0">
              <a:solidFill>
                <a:srgbClr val="000000"/>
              </a:solidFill>
            </a:endParaRPr>
          </a:p>
        </p:txBody>
      </p:sp>
      <p:sp>
        <p:nvSpPr>
          <p:cNvPr id="5" name="Rectangle 4"/>
          <p:cNvSpPr/>
          <p:nvPr/>
        </p:nvSpPr>
        <p:spPr>
          <a:xfrm>
            <a:off x="569422" y="1093936"/>
            <a:ext cx="7702124" cy="461665"/>
          </a:xfrm>
          <a:prstGeom prst="rect">
            <a:avLst/>
          </a:prstGeom>
        </p:spPr>
        <p:txBody>
          <a:bodyPr wrap="none">
            <a:spAutoFit/>
          </a:bodyPr>
          <a:lstStyle/>
          <a:p>
            <a:r>
              <a:rPr lang="en-US" sz="2400" i="1" dirty="0" smtClean="0">
                <a:solidFill>
                  <a:srgbClr val="000000"/>
                </a:solidFill>
              </a:rPr>
              <a:t>A middle aged woman with persistent insomnia </a:t>
            </a:r>
            <a:r>
              <a:rPr lang="en-US" sz="2400" i="1" dirty="0">
                <a:solidFill>
                  <a:srgbClr val="000000"/>
                </a:solidFill>
              </a:rPr>
              <a:t>is guided</a:t>
            </a:r>
            <a:r>
              <a:rPr lang="en-US" sz="2400" i="1" dirty="0" smtClean="0">
                <a:solidFill>
                  <a:srgbClr val="000000"/>
                </a:solidFill>
              </a:rPr>
              <a:t> BY</a:t>
            </a:r>
            <a:endParaRPr lang="en-US" sz="1600" dirty="0">
              <a:solidFill>
                <a:srgbClr val="000000"/>
              </a:solidFill>
            </a:endParaRPr>
          </a:p>
        </p:txBody>
      </p:sp>
      <p:pic>
        <p:nvPicPr>
          <p:cNvPr id="7" name="Picture 6"/>
          <p:cNvPicPr>
            <a:picLocks noChangeAspect="1"/>
          </p:cNvPicPr>
          <p:nvPr/>
        </p:nvPicPr>
        <p:blipFill>
          <a:blip r:embed="rId3"/>
          <a:stretch>
            <a:fillRect/>
          </a:stretch>
        </p:blipFill>
        <p:spPr>
          <a:xfrm>
            <a:off x="569422" y="1555601"/>
            <a:ext cx="4428460" cy="2949389"/>
          </a:xfrm>
          <a:prstGeom prst="rect">
            <a:avLst/>
          </a:prstGeom>
        </p:spPr>
      </p:pic>
      <p:pic>
        <p:nvPicPr>
          <p:cNvPr id="6" name="Picture 5"/>
          <p:cNvPicPr>
            <a:picLocks noChangeAspect="1"/>
          </p:cNvPicPr>
          <p:nvPr/>
        </p:nvPicPr>
        <p:blipFill>
          <a:blip r:embed="rId4"/>
          <a:stretch>
            <a:fillRect/>
          </a:stretch>
        </p:blipFill>
        <p:spPr>
          <a:xfrm>
            <a:off x="569422" y="1555601"/>
            <a:ext cx="4428460" cy="4671690"/>
          </a:xfrm>
          <a:prstGeom prst="rect">
            <a:avLst/>
          </a:prstGeom>
          <a:ln w="25400" cap="flat" cmpd="sng" algn="ctr">
            <a:solidFill>
              <a:schemeClr val="tx1"/>
            </a:solidFill>
            <a:prstDash val="lgDash"/>
            <a:round/>
            <a:headEnd type="none" w="med" len="med"/>
            <a:tailEnd type="none" w="med" len="med"/>
          </a:ln>
          <a:effectLst>
            <a:outerShdw blurRad="406400" dist="38100" dir="10800000">
              <a:schemeClr val="tx1">
                <a:lumMod val="75000"/>
                <a:alpha val="43000"/>
              </a:scheme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Rectangle 2"/>
          <p:cNvSpPr/>
          <p:nvPr/>
        </p:nvSpPr>
        <p:spPr>
          <a:xfrm>
            <a:off x="5208839" y="1498236"/>
            <a:ext cx="3724667" cy="3108544"/>
          </a:xfrm>
          <a:prstGeom prst="rect">
            <a:avLst/>
          </a:prstGeom>
        </p:spPr>
        <p:txBody>
          <a:bodyPr wrap="square">
            <a:spAutoFit/>
          </a:bodyPr>
          <a:lstStyle/>
          <a:p>
            <a:r>
              <a:rPr lang="en-US" sz="2800" i="1" dirty="0" smtClean="0"/>
              <a:t>remarkable improve-</a:t>
            </a:r>
            <a:r>
              <a:rPr lang="en-US" sz="2800" i="1" dirty="0" err="1" smtClean="0"/>
              <a:t>ment</a:t>
            </a:r>
            <a:r>
              <a:rPr lang="en-US" sz="2800" i="1" dirty="0" smtClean="0"/>
              <a:t> </a:t>
            </a:r>
            <a:r>
              <a:rPr lang="en-US" sz="2800" i="1" dirty="0"/>
              <a:t>in her depressive symptoms based on her pharmacist’s knowledge of the benefit of adding folic acid to her antidepressant therapy.</a:t>
            </a:r>
            <a:r>
              <a:rPr lang="en-US" sz="2800" dirty="0" smtClean="0"/>
              <a:t> </a:t>
            </a:r>
          </a:p>
        </p:txBody>
      </p:sp>
      <p:pic>
        <p:nvPicPr>
          <p:cNvPr id="4" name="Picture 3"/>
          <p:cNvPicPr>
            <a:picLocks noChangeAspect="1"/>
          </p:cNvPicPr>
          <p:nvPr/>
        </p:nvPicPr>
        <p:blipFill>
          <a:blip r:embed="rId3"/>
          <a:stretch>
            <a:fillRect/>
          </a:stretch>
        </p:blipFill>
        <p:spPr>
          <a:xfrm>
            <a:off x="234272" y="1640926"/>
            <a:ext cx="4879971" cy="3253314"/>
          </a:xfrm>
          <a:prstGeom prst="rect">
            <a:avLst/>
          </a:prstGeom>
        </p:spPr>
      </p:pic>
      <p:sp>
        <p:nvSpPr>
          <p:cNvPr id="5" name="Rectangle 4"/>
          <p:cNvSpPr/>
          <p:nvPr/>
        </p:nvSpPr>
        <p:spPr>
          <a:xfrm>
            <a:off x="2253374" y="1093936"/>
            <a:ext cx="6885281" cy="523220"/>
          </a:xfrm>
          <a:prstGeom prst="rect">
            <a:avLst/>
          </a:prstGeom>
        </p:spPr>
        <p:txBody>
          <a:bodyPr wrap="none">
            <a:spAutoFit/>
          </a:bodyPr>
          <a:lstStyle/>
          <a:p>
            <a:r>
              <a:rPr lang="en-US" sz="2800" i="1" dirty="0">
                <a:solidFill>
                  <a:srgbClr val="000000"/>
                </a:solidFill>
              </a:rPr>
              <a:t>A mother of 2 young children demonstrated a </a:t>
            </a:r>
            <a:endParaRPr lang="en-US" dirty="0">
              <a:solidFill>
                <a:srgbClr val="000000"/>
              </a:solidFill>
            </a:endParaRPr>
          </a:p>
        </p:txBody>
      </p:sp>
      <p:sp>
        <p:nvSpPr>
          <p:cNvPr id="6" name="Rectangle 5"/>
          <p:cNvSpPr/>
          <p:nvPr/>
        </p:nvSpPr>
        <p:spPr>
          <a:xfrm>
            <a:off x="5183231" y="4492628"/>
            <a:ext cx="3807359" cy="954107"/>
          </a:xfrm>
          <a:prstGeom prst="rect">
            <a:avLst/>
          </a:prstGeom>
        </p:spPr>
        <p:txBody>
          <a:bodyPr wrap="square">
            <a:spAutoFit/>
          </a:bodyPr>
          <a:lstStyle/>
          <a:p>
            <a:pPr lvl="0"/>
            <a:r>
              <a:rPr lang="en-US" sz="2800" dirty="0" smtClean="0">
                <a:solidFill>
                  <a:prstClr val="white"/>
                </a:solidFill>
              </a:rPr>
              <a:t>Her working husband was directly impacted. </a:t>
            </a:r>
            <a:endParaRPr lang="en-US" sz="2800" dirty="0">
              <a:solidFill>
                <a:prstClr val="white"/>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Rectangle 2"/>
          <p:cNvSpPr/>
          <p:nvPr/>
        </p:nvSpPr>
        <p:spPr>
          <a:xfrm>
            <a:off x="4566644" y="1828989"/>
            <a:ext cx="3482074" cy="3785652"/>
          </a:xfrm>
          <a:prstGeom prst="rect">
            <a:avLst/>
          </a:prstGeom>
        </p:spPr>
        <p:txBody>
          <a:bodyPr wrap="square">
            <a:spAutoFit/>
          </a:bodyPr>
          <a:lstStyle/>
          <a:p>
            <a:r>
              <a:rPr lang="en-US" sz="2000" i="1" dirty="0" smtClean="0"/>
              <a:t>Noticing </a:t>
            </a:r>
            <a:r>
              <a:rPr lang="en-US" sz="2000" i="1" dirty="0"/>
              <a:t>her severe medication-induced tremor she</a:t>
            </a:r>
            <a:r>
              <a:rPr lang="en-US" sz="2000" i="1" dirty="0" smtClean="0"/>
              <a:t> was embarrassed, avoiding certain task (typing) when others were around. </a:t>
            </a:r>
          </a:p>
          <a:p>
            <a:endParaRPr lang="en-US" sz="2000" i="1" dirty="0" smtClean="0"/>
          </a:p>
          <a:p>
            <a:r>
              <a:rPr lang="en-US" sz="2000" i="1" dirty="0" smtClean="0"/>
              <a:t>The </a:t>
            </a:r>
            <a:r>
              <a:rPr lang="en-US" sz="2000" i="1" dirty="0"/>
              <a:t>pharmacist advised her</a:t>
            </a:r>
            <a:r>
              <a:rPr lang="en-US" sz="2000" i="1" dirty="0" smtClean="0"/>
              <a:t> physician of </a:t>
            </a:r>
            <a:r>
              <a:rPr lang="en-US" sz="2000" i="1" dirty="0"/>
              <a:t>medication changes that </a:t>
            </a:r>
            <a:r>
              <a:rPr lang="en-US" sz="2000" i="1" dirty="0" smtClean="0"/>
              <a:t>not </a:t>
            </a:r>
            <a:r>
              <a:rPr lang="en-US" sz="2000" i="1" dirty="0"/>
              <a:t>only resolved her tremor but also led to the return of her normal menstrual cycle.</a:t>
            </a:r>
            <a:r>
              <a:rPr lang="en-US" sz="2000" dirty="0" smtClean="0"/>
              <a:t> </a:t>
            </a:r>
            <a:endParaRPr lang="en-US" sz="2000" dirty="0"/>
          </a:p>
        </p:txBody>
      </p:sp>
      <p:sp>
        <p:nvSpPr>
          <p:cNvPr id="4" name="Rectangle 3"/>
          <p:cNvSpPr/>
          <p:nvPr/>
        </p:nvSpPr>
        <p:spPr>
          <a:xfrm>
            <a:off x="1270098" y="727712"/>
            <a:ext cx="7454697" cy="1015663"/>
          </a:xfrm>
          <a:prstGeom prst="rect">
            <a:avLst/>
          </a:prstGeom>
        </p:spPr>
        <p:txBody>
          <a:bodyPr wrap="square">
            <a:spAutoFit/>
          </a:bodyPr>
          <a:lstStyle/>
          <a:p>
            <a:r>
              <a:rPr lang="en-US" sz="2000" i="1" dirty="0">
                <a:solidFill>
                  <a:srgbClr val="000000"/>
                </a:solidFill>
              </a:rPr>
              <a:t>A new immigrant woman with psychosis stabilized by her prescribed antipsychotic did not lose her job working as a</a:t>
            </a:r>
            <a:r>
              <a:rPr lang="en-US" sz="2000" i="1" dirty="0" smtClean="0">
                <a:solidFill>
                  <a:srgbClr val="000000"/>
                </a:solidFill>
              </a:rPr>
              <a:t> university receptionist </a:t>
            </a:r>
            <a:r>
              <a:rPr lang="en-US" sz="2000" i="1" dirty="0">
                <a:solidFill>
                  <a:srgbClr val="000000"/>
                </a:solidFill>
              </a:rPr>
              <a:t>due to the advice of her pharmacist.</a:t>
            </a:r>
            <a:endParaRPr lang="en-US" dirty="0">
              <a:solidFill>
                <a:srgbClr val="000000"/>
              </a:solidFill>
            </a:endParaRPr>
          </a:p>
        </p:txBody>
      </p:sp>
      <p:pic>
        <p:nvPicPr>
          <p:cNvPr id="5" name="Picture 4"/>
          <p:cNvPicPr>
            <a:picLocks noChangeAspect="1"/>
          </p:cNvPicPr>
          <p:nvPr/>
        </p:nvPicPr>
        <p:blipFill>
          <a:blip r:embed="rId3"/>
          <a:srcRect l="43711"/>
          <a:stretch>
            <a:fillRect/>
          </a:stretch>
        </p:blipFill>
        <p:spPr>
          <a:xfrm>
            <a:off x="1256520" y="1828989"/>
            <a:ext cx="3224112" cy="380723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057400" y="537033"/>
            <a:ext cx="6572844" cy="4381896"/>
          </a:xfrm>
          <a:prstGeom prst="rect">
            <a:avLst/>
          </a:prstGeom>
        </p:spPr>
      </p:pic>
      <p:sp>
        <p:nvSpPr>
          <p:cNvPr id="3" name="Rectangle 2"/>
          <p:cNvSpPr/>
          <p:nvPr/>
        </p:nvSpPr>
        <p:spPr>
          <a:xfrm>
            <a:off x="371034" y="4865301"/>
            <a:ext cx="8019784" cy="1015663"/>
          </a:xfrm>
          <a:prstGeom prst="rect">
            <a:avLst/>
          </a:prstGeom>
        </p:spPr>
        <p:txBody>
          <a:bodyPr wrap="square">
            <a:spAutoFit/>
          </a:bodyPr>
          <a:lstStyle/>
          <a:p>
            <a:r>
              <a:rPr lang="en-US" sz="2000" i="1" dirty="0" smtClean="0"/>
              <a:t>contemplating </a:t>
            </a:r>
            <a:r>
              <a:rPr lang="en-US" sz="2000" i="1" dirty="0"/>
              <a:t>suicide due to a recent personal loss. The pharmacist helped her find a suitable counselor and she had her first grief counseling appointment </a:t>
            </a:r>
            <a:r>
              <a:rPr lang="en-US" sz="2000" i="1" u="sng" dirty="0"/>
              <a:t>within a week</a:t>
            </a:r>
            <a:r>
              <a:rPr lang="en-US" sz="2000" i="1" dirty="0"/>
              <a:t>.</a:t>
            </a:r>
            <a:r>
              <a:rPr lang="en-US" sz="2000" dirty="0" smtClean="0"/>
              <a:t> </a:t>
            </a:r>
            <a:endParaRPr lang="en-US" sz="2000" dirty="0"/>
          </a:p>
        </p:txBody>
      </p:sp>
      <p:sp>
        <p:nvSpPr>
          <p:cNvPr id="5" name="Rectangle 4"/>
          <p:cNvSpPr/>
          <p:nvPr/>
        </p:nvSpPr>
        <p:spPr>
          <a:xfrm>
            <a:off x="356763" y="2749110"/>
            <a:ext cx="2094640" cy="2246769"/>
          </a:xfrm>
          <a:prstGeom prst="rect">
            <a:avLst/>
          </a:prstGeom>
        </p:spPr>
        <p:txBody>
          <a:bodyPr wrap="square">
            <a:spAutoFit/>
          </a:bodyPr>
          <a:lstStyle/>
          <a:p>
            <a:r>
              <a:rPr lang="en-US" sz="2000" i="1" dirty="0">
                <a:solidFill>
                  <a:srgbClr val="000000"/>
                </a:solidFill>
              </a:rPr>
              <a:t>During a medication review, a pharmacist </a:t>
            </a:r>
            <a:r>
              <a:rPr lang="en-US" sz="2000" i="1" dirty="0" smtClean="0">
                <a:solidFill>
                  <a:srgbClr val="000000"/>
                </a:solidFill>
              </a:rPr>
              <a:t>uncovered that a 50 year old woman was  </a:t>
            </a:r>
            <a:endParaRPr lang="en-US" dirty="0">
              <a:solidFill>
                <a:srgbClr val="000000"/>
              </a:solidFill>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Rectangle 2"/>
          <p:cNvSpPr/>
          <p:nvPr/>
        </p:nvSpPr>
        <p:spPr>
          <a:xfrm>
            <a:off x="5051853" y="1004858"/>
            <a:ext cx="3672943" cy="3785652"/>
          </a:xfrm>
          <a:prstGeom prst="rect">
            <a:avLst/>
          </a:prstGeom>
        </p:spPr>
        <p:txBody>
          <a:bodyPr wrap="square">
            <a:spAutoFit/>
          </a:bodyPr>
          <a:lstStyle/>
          <a:p>
            <a:r>
              <a:rPr lang="en-US" sz="2000" i="1" dirty="0" smtClean="0"/>
              <a:t>A 50 </a:t>
            </a:r>
            <a:r>
              <a:rPr lang="en-US" sz="2000" i="1" dirty="0"/>
              <a:t>year old</a:t>
            </a:r>
            <a:r>
              <a:rPr lang="en-US" sz="2000" i="1" dirty="0" smtClean="0"/>
              <a:t> banker with bipolar disorder was </a:t>
            </a:r>
            <a:r>
              <a:rPr lang="en-US" sz="2000" i="1" dirty="0"/>
              <a:t>found to have high blood pressure by using the pharmacy’s blood pressure machine. He</a:t>
            </a:r>
            <a:r>
              <a:rPr lang="en-US" sz="2000" i="1" dirty="0" smtClean="0"/>
              <a:t> had a psychiatrist but not a </a:t>
            </a:r>
            <a:r>
              <a:rPr lang="en-US" sz="2000" i="1" dirty="0"/>
              <a:t>family </a:t>
            </a:r>
            <a:r>
              <a:rPr lang="en-US" sz="2000" i="1" dirty="0" smtClean="0"/>
              <a:t>doctor. </a:t>
            </a:r>
          </a:p>
          <a:p>
            <a:r>
              <a:rPr lang="en-US" sz="2000" i="1" dirty="0" smtClean="0"/>
              <a:t>By </a:t>
            </a:r>
            <a:r>
              <a:rPr lang="en-US" sz="2000" i="1" dirty="0"/>
              <a:t>working with his </a:t>
            </a:r>
            <a:r>
              <a:rPr lang="en-US" sz="2000" i="1" dirty="0" smtClean="0"/>
              <a:t>psychiatrist, </a:t>
            </a:r>
            <a:r>
              <a:rPr lang="en-US" sz="2000" i="1" dirty="0"/>
              <a:t>the pharmacist was able to establish the diagnosis of essential hypertension and initiate</a:t>
            </a:r>
            <a:r>
              <a:rPr lang="en-US" sz="2000" i="1" dirty="0" smtClean="0"/>
              <a:t> standard </a:t>
            </a:r>
            <a:r>
              <a:rPr lang="en-US" sz="2000" i="1" dirty="0"/>
              <a:t>therapy that was</a:t>
            </a:r>
            <a:r>
              <a:rPr lang="en-US" sz="2000" i="1" dirty="0" smtClean="0"/>
              <a:t> safe with his other</a:t>
            </a:r>
            <a:endParaRPr lang="en-US" sz="2000" dirty="0"/>
          </a:p>
        </p:txBody>
      </p:sp>
      <p:pic>
        <p:nvPicPr>
          <p:cNvPr id="5" name="Picture 4"/>
          <p:cNvPicPr>
            <a:picLocks noChangeAspect="1"/>
          </p:cNvPicPr>
          <p:nvPr/>
        </p:nvPicPr>
        <p:blipFill>
          <a:blip r:embed="rId3"/>
          <a:srcRect r="17837"/>
          <a:stretch>
            <a:fillRect/>
          </a:stretch>
        </p:blipFill>
        <p:spPr>
          <a:xfrm>
            <a:off x="396406" y="927480"/>
            <a:ext cx="4655447" cy="3777416"/>
          </a:xfrm>
          <a:prstGeom prst="rect">
            <a:avLst/>
          </a:prstGeom>
        </p:spPr>
      </p:pic>
      <p:sp>
        <p:nvSpPr>
          <p:cNvPr id="6" name="Rectangle 5"/>
          <p:cNvSpPr/>
          <p:nvPr/>
        </p:nvSpPr>
        <p:spPr>
          <a:xfrm>
            <a:off x="396406" y="4690627"/>
            <a:ext cx="8328390" cy="707886"/>
          </a:xfrm>
          <a:prstGeom prst="rect">
            <a:avLst/>
          </a:prstGeom>
        </p:spPr>
        <p:txBody>
          <a:bodyPr wrap="square">
            <a:spAutoFit/>
          </a:bodyPr>
          <a:lstStyle/>
          <a:p>
            <a:r>
              <a:rPr lang="en-US" sz="2000" i="1" dirty="0" smtClean="0">
                <a:solidFill>
                  <a:srgbClr val="000000"/>
                </a:solidFill>
              </a:rPr>
              <a:t>medications. With changes in his diet over time he has been able to </a:t>
            </a:r>
            <a:r>
              <a:rPr lang="en-US" sz="2000" i="1" dirty="0">
                <a:solidFill>
                  <a:srgbClr val="000000"/>
                </a:solidFill>
              </a:rPr>
              <a:t>control his blood pressure at a lower dose of his blood pressure medication.</a:t>
            </a:r>
            <a:r>
              <a:rPr lang="en-US" sz="2000" i="1" dirty="0" smtClean="0">
                <a:solidFill>
                  <a:srgbClr val="000000"/>
                </a:solidFill>
              </a:rPr>
              <a:t> </a:t>
            </a:r>
            <a:endParaRPr lang="en-US" sz="2000" i="1" dirty="0">
              <a:solidFill>
                <a:srgbClr val="000000"/>
              </a:solidFill>
            </a:endParaRPr>
          </a:p>
        </p:txBody>
      </p:sp>
      <p:sp>
        <p:nvSpPr>
          <p:cNvPr id="7" name="Rectangle 6"/>
          <p:cNvSpPr/>
          <p:nvPr/>
        </p:nvSpPr>
        <p:spPr>
          <a:xfrm>
            <a:off x="396405" y="5712431"/>
            <a:ext cx="8747595" cy="400110"/>
          </a:xfrm>
          <a:prstGeom prst="rect">
            <a:avLst/>
          </a:prstGeom>
        </p:spPr>
        <p:txBody>
          <a:bodyPr wrap="square">
            <a:spAutoFit/>
          </a:bodyPr>
          <a:lstStyle/>
          <a:p>
            <a:pPr lvl="0"/>
            <a:r>
              <a:rPr lang="en-US" sz="2000" i="1" dirty="0">
                <a:solidFill>
                  <a:prstClr val="white"/>
                </a:solidFill>
              </a:rPr>
              <a:t>He has also started smoking cessation therapy recommended by the pharmacist.</a:t>
            </a:r>
            <a:r>
              <a:rPr lang="en-US" sz="2000" dirty="0">
                <a:solidFill>
                  <a:prstClr val="white"/>
                </a:solidFill>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74638"/>
            <a:ext cx="8763000" cy="1143000"/>
          </a:xfrm>
        </p:spPr>
        <p:txBody>
          <a:bodyPr>
            <a:noAutofit/>
          </a:bodyPr>
          <a:lstStyle/>
          <a:p>
            <a:r>
              <a:rPr lang="en-US" sz="3200" dirty="0" smtClean="0"/>
              <a:t>Pharmacists can address increased rates of physical causes of morbidity &amp; mortality in people with Serious Mental Illness</a:t>
            </a:r>
            <a:endParaRPr lang="en-US" sz="3200" dirty="0"/>
          </a:p>
        </p:txBody>
      </p:sp>
      <p:sp>
        <p:nvSpPr>
          <p:cNvPr id="8" name="TextBox 7"/>
          <p:cNvSpPr txBox="1"/>
          <p:nvPr/>
        </p:nvSpPr>
        <p:spPr>
          <a:xfrm>
            <a:off x="1341442" y="1752600"/>
            <a:ext cx="6478934" cy="707886"/>
          </a:xfrm>
          <a:prstGeom prst="rect">
            <a:avLst/>
          </a:prstGeom>
          <a:solidFill>
            <a:srgbClr val="FFFFFF"/>
          </a:solidFill>
          <a:ln>
            <a:solidFill>
              <a:srgbClr val="FFFFFF"/>
            </a:solidFill>
          </a:ln>
        </p:spPr>
        <p:txBody>
          <a:bodyPr wrap="square" rtlCol="0">
            <a:spAutoFit/>
          </a:bodyPr>
          <a:lstStyle/>
          <a:p>
            <a:pPr algn="ctr"/>
            <a:r>
              <a:rPr lang="en-US" sz="2000" dirty="0" smtClean="0">
                <a:solidFill>
                  <a:srgbClr val="000000"/>
                </a:solidFill>
              </a:rPr>
              <a:t>Serious mental illness is associated with </a:t>
            </a:r>
            <a:r>
              <a:rPr lang="en-US" sz="2000" u="sng" dirty="0" smtClean="0">
                <a:solidFill>
                  <a:srgbClr val="000000"/>
                </a:solidFill>
              </a:rPr>
              <a:t>higher rates </a:t>
            </a:r>
            <a:r>
              <a:rPr lang="en-US" sz="2000" dirty="0" smtClean="0">
                <a:solidFill>
                  <a:srgbClr val="000000"/>
                </a:solidFill>
              </a:rPr>
              <a:t>of common medical health problems, e.g., CHD, DM</a:t>
            </a:r>
            <a:endParaRPr lang="en-US" sz="2000" dirty="0">
              <a:solidFill>
                <a:srgbClr val="000000"/>
              </a:solidFill>
            </a:endParaRPr>
          </a:p>
        </p:txBody>
      </p:sp>
      <p:sp>
        <p:nvSpPr>
          <p:cNvPr id="11" name="TextBox 10"/>
          <p:cNvSpPr txBox="1"/>
          <p:nvPr/>
        </p:nvSpPr>
        <p:spPr>
          <a:xfrm>
            <a:off x="1341442" y="2908381"/>
            <a:ext cx="6478934" cy="707886"/>
          </a:xfrm>
          <a:prstGeom prst="rect">
            <a:avLst/>
          </a:prstGeom>
          <a:solidFill>
            <a:srgbClr val="FFFFFF"/>
          </a:solidFill>
          <a:ln>
            <a:solidFill>
              <a:srgbClr val="FFFFFF"/>
            </a:solidFill>
          </a:ln>
        </p:spPr>
        <p:txBody>
          <a:bodyPr wrap="square" rtlCol="0">
            <a:spAutoFit/>
          </a:bodyPr>
          <a:lstStyle/>
          <a:p>
            <a:pPr algn="ctr"/>
            <a:r>
              <a:rPr lang="en-US" sz="2000" u="sng" dirty="0" smtClean="0">
                <a:solidFill>
                  <a:srgbClr val="000000"/>
                </a:solidFill>
              </a:rPr>
              <a:t>Quality of health care is lower </a:t>
            </a:r>
            <a:r>
              <a:rPr lang="en-US" sz="2000" dirty="0" smtClean="0">
                <a:solidFill>
                  <a:srgbClr val="000000"/>
                </a:solidFill>
              </a:rPr>
              <a:t>for people with serious mental health problems</a:t>
            </a:r>
            <a:endParaRPr lang="en-US" sz="2000" dirty="0">
              <a:solidFill>
                <a:srgbClr val="000000"/>
              </a:solidFill>
            </a:endParaRPr>
          </a:p>
        </p:txBody>
      </p:sp>
      <p:sp>
        <p:nvSpPr>
          <p:cNvPr id="12" name="TextBox 11"/>
          <p:cNvSpPr txBox="1"/>
          <p:nvPr/>
        </p:nvSpPr>
        <p:spPr>
          <a:xfrm>
            <a:off x="1336861" y="4116687"/>
            <a:ext cx="6478934" cy="707886"/>
          </a:xfrm>
          <a:prstGeom prst="rect">
            <a:avLst/>
          </a:prstGeom>
          <a:solidFill>
            <a:srgbClr val="FFFFFF"/>
          </a:solidFill>
          <a:ln>
            <a:solidFill>
              <a:srgbClr val="FFFFFF"/>
            </a:solidFill>
          </a:ln>
        </p:spPr>
        <p:txBody>
          <a:bodyPr wrap="square" rtlCol="0">
            <a:spAutoFit/>
          </a:bodyPr>
          <a:lstStyle/>
          <a:p>
            <a:pPr algn="ctr"/>
            <a:r>
              <a:rPr lang="en-US" sz="2000" dirty="0" smtClean="0">
                <a:solidFill>
                  <a:srgbClr val="000000"/>
                </a:solidFill>
              </a:rPr>
              <a:t>CHD, DM, and other physical health </a:t>
            </a:r>
            <a:r>
              <a:rPr lang="en-US" sz="2000" u="sng" dirty="0" smtClean="0">
                <a:solidFill>
                  <a:srgbClr val="000000"/>
                </a:solidFill>
              </a:rPr>
              <a:t>outcomes are worse </a:t>
            </a:r>
            <a:r>
              <a:rPr lang="en-US" sz="2000" dirty="0" smtClean="0">
                <a:solidFill>
                  <a:srgbClr val="000000"/>
                </a:solidFill>
              </a:rPr>
              <a:t>in people with SMI</a:t>
            </a:r>
            <a:endParaRPr lang="en-US" sz="2000" dirty="0">
              <a:solidFill>
                <a:srgbClr val="000000"/>
              </a:solidFill>
            </a:endParaRPr>
          </a:p>
        </p:txBody>
      </p:sp>
      <p:sp>
        <p:nvSpPr>
          <p:cNvPr id="13" name="TextBox 12"/>
          <p:cNvSpPr txBox="1"/>
          <p:nvPr/>
        </p:nvSpPr>
        <p:spPr>
          <a:xfrm>
            <a:off x="1336861" y="5182700"/>
            <a:ext cx="6478934" cy="707886"/>
          </a:xfrm>
          <a:prstGeom prst="rect">
            <a:avLst/>
          </a:prstGeom>
          <a:solidFill>
            <a:srgbClr val="FFFFFF"/>
          </a:solidFill>
          <a:ln>
            <a:solidFill>
              <a:srgbClr val="FFFFFF"/>
            </a:solidFill>
          </a:ln>
        </p:spPr>
        <p:txBody>
          <a:bodyPr wrap="square" rtlCol="0">
            <a:spAutoFit/>
          </a:bodyPr>
          <a:lstStyle/>
          <a:p>
            <a:pPr algn="ctr"/>
            <a:r>
              <a:rPr lang="en-US" sz="2000" dirty="0" smtClean="0">
                <a:solidFill>
                  <a:srgbClr val="000000"/>
                </a:solidFill>
              </a:rPr>
              <a:t>Rates of </a:t>
            </a:r>
            <a:r>
              <a:rPr lang="en-US" sz="2000" u="sng" dirty="0" smtClean="0">
                <a:solidFill>
                  <a:srgbClr val="000000"/>
                </a:solidFill>
              </a:rPr>
              <a:t>appropriate medication </a:t>
            </a:r>
            <a:r>
              <a:rPr lang="en-US" sz="2000" dirty="0" smtClean="0">
                <a:solidFill>
                  <a:srgbClr val="000000"/>
                </a:solidFill>
              </a:rPr>
              <a:t>therapy and adherence to them are lower in people with SMI</a:t>
            </a:r>
            <a:endParaRPr lang="en-US" sz="2000" dirty="0">
              <a:solidFill>
                <a:srgbClr val="000000"/>
              </a:solidFill>
            </a:endParaRPr>
          </a:p>
        </p:txBody>
      </p:sp>
      <p:sp>
        <p:nvSpPr>
          <p:cNvPr id="7" name="TextBox 6"/>
          <p:cNvSpPr txBox="1"/>
          <p:nvPr/>
        </p:nvSpPr>
        <p:spPr>
          <a:xfrm>
            <a:off x="616225" y="6135469"/>
            <a:ext cx="7927865" cy="646331"/>
          </a:xfrm>
          <a:prstGeom prst="rect">
            <a:avLst/>
          </a:prstGeom>
          <a:solidFill>
            <a:srgbClr val="FFFFFF"/>
          </a:solidFill>
          <a:ln w="57150" cap="flat" cmpd="sng" algn="ctr">
            <a:solidFill>
              <a:schemeClr val="bg1">
                <a:lumMod val="50000"/>
                <a:lumOff val="50000"/>
              </a:schemeClr>
            </a:solidFill>
            <a:prstDash val="dashDot"/>
            <a:round/>
            <a:headEnd type="none" w="med" len="med"/>
            <a:tailEnd type="none" w="med" len="med"/>
          </a:ln>
        </p:spPr>
        <p:txBody>
          <a:bodyPr wrap="square" rtlCol="0">
            <a:spAutoFit/>
          </a:bodyPr>
          <a:lstStyle/>
          <a:p>
            <a:pPr algn="ctr">
              <a:spcAft>
                <a:spcPts val="3000"/>
              </a:spcAft>
            </a:pPr>
            <a:r>
              <a:rPr lang="en-US" sz="3600" dirty="0" smtClean="0">
                <a:solidFill>
                  <a:schemeClr val="accent5">
                    <a:lumMod val="50000"/>
                  </a:schemeClr>
                </a:solidFill>
              </a:rPr>
              <a:t>There is no </a:t>
            </a:r>
            <a:r>
              <a:rPr lang="en-US" sz="3600" dirty="0" smtClean="0">
                <a:solidFill>
                  <a:schemeClr val="accent5">
                    <a:lumMod val="50000"/>
                  </a:schemeClr>
                </a:solidFill>
              </a:rPr>
              <a:t>health without mental </a:t>
            </a:r>
            <a:r>
              <a:rPr lang="en-US" sz="3600" dirty="0" smtClean="0">
                <a:solidFill>
                  <a:schemeClr val="accent5">
                    <a:lumMod val="50000"/>
                  </a:schemeClr>
                </a:solidFill>
              </a:rPr>
              <a:t>health</a:t>
            </a:r>
            <a:endParaRPr lang="en-US" sz="3600" dirty="0">
              <a:solidFill>
                <a:schemeClr val="accent5">
                  <a:lumMod val="50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7" grpId="0" animBg="1"/>
    </p:bld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2743200" y="4419600"/>
            <a:ext cx="5715000" cy="1877938"/>
          </a:xfrm>
        </p:spPr>
        <p:txBody>
          <a:bodyPr>
            <a:noAutofit/>
          </a:bodyPr>
          <a:lstStyle/>
          <a:p>
            <a:r>
              <a:rPr lang="en-US" sz="5400" dirty="0" smtClean="0">
                <a:solidFill>
                  <a:schemeClr val="bg1">
                    <a:lumMod val="50000"/>
                  </a:schemeClr>
                </a:solidFill>
                <a:latin typeface="Myriad Pro" pitchFamily="34" charset="0"/>
              </a:rPr>
              <a:t>Why are we here?</a:t>
            </a:r>
            <a:endParaRPr lang="en-US" sz="5400" dirty="0">
              <a:solidFill>
                <a:schemeClr val="bg1">
                  <a:lumMod val="50000"/>
                </a:schemeClr>
              </a:solidFill>
              <a:latin typeface="Myriad Pro" pitchFamily="34" charset="0"/>
            </a:endParaRPr>
          </a:p>
        </p:txBody>
      </p:sp>
      <p:sp>
        <p:nvSpPr>
          <p:cNvPr id="11266" name="AutoShape 2" descr="https://photos-5.dropbox.com/t/0/AAC2F5scqGu2JpQQBBMNoMA98-sAK2G7101zuQy5yncSAQ/12/17960576/jpeg/32x32/6/_/1/2/More_Than_Meds-LOGO.jpg/s2ffQiqZwpxeOgc_bj93I3inHhMtRheJ7y3FTROdjpU?size=1280x960&amp;size_mode=2"/>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1267" name="Picture 3" descr="C:\Documents and Settings\tnaylor\Desktop\Personal\Community Pharmacy Collaboratives Project\Logos\More_Than_Meds-LOGO (1).jpg"/>
          <p:cNvPicPr>
            <a:picLocks noChangeAspect="1" noChangeArrowheads="1"/>
          </p:cNvPicPr>
          <p:nvPr/>
        </p:nvPicPr>
        <p:blipFill>
          <a:blip r:embed="rId3"/>
          <a:srcRect/>
          <a:stretch>
            <a:fillRect/>
          </a:stretch>
        </p:blipFill>
        <p:spPr bwMode="auto">
          <a:xfrm>
            <a:off x="-22329" y="685800"/>
            <a:ext cx="9068742" cy="3048000"/>
          </a:xfrm>
          <a:prstGeom prst="rect">
            <a:avLst/>
          </a:prstGeom>
          <a:noFill/>
        </p:spPr>
      </p:pic>
      <p:pic>
        <p:nvPicPr>
          <p:cNvPr id="11268" name="Picture 4" descr="C:\Documents and Settings\tnaylor\Desktop\Personal\Community Pharmacy Collaboratives Project\Logos\FB_ProfilePic.png"/>
          <p:cNvPicPr>
            <a:picLocks noChangeAspect="1" noChangeArrowheads="1"/>
          </p:cNvPicPr>
          <p:nvPr/>
        </p:nvPicPr>
        <p:blipFill>
          <a:blip r:embed="rId4"/>
          <a:srcRect/>
          <a:stretch>
            <a:fillRect/>
          </a:stretch>
        </p:blipFill>
        <p:spPr bwMode="auto">
          <a:xfrm>
            <a:off x="381000" y="4495800"/>
            <a:ext cx="1752600" cy="1752600"/>
          </a:xfrm>
          <a:prstGeom prst="rect">
            <a:avLst/>
          </a:prstGeom>
          <a:noFill/>
        </p:spPr>
      </p:pic>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Rectangle 2"/>
          <p:cNvSpPr/>
          <p:nvPr/>
        </p:nvSpPr>
        <p:spPr>
          <a:xfrm>
            <a:off x="3410716" y="609600"/>
            <a:ext cx="5314080" cy="4154983"/>
          </a:xfrm>
          <a:prstGeom prst="rect">
            <a:avLst/>
          </a:prstGeom>
        </p:spPr>
        <p:txBody>
          <a:bodyPr wrap="square">
            <a:spAutoFit/>
          </a:bodyPr>
          <a:lstStyle/>
          <a:p>
            <a:r>
              <a:rPr lang="en-US" sz="2400" i="1" dirty="0" smtClean="0"/>
              <a:t>An elderly </a:t>
            </a:r>
            <a:r>
              <a:rPr lang="en-US" sz="2400" i="1" dirty="0"/>
              <a:t>woman</a:t>
            </a:r>
            <a:r>
              <a:rPr lang="en-US" sz="2400" i="1" dirty="0" smtClean="0"/>
              <a:t> shyly admitted to her pharmacist about her recent falls. He noted she’d been on </a:t>
            </a:r>
            <a:r>
              <a:rPr lang="en-US" sz="2400" i="1" dirty="0"/>
              <a:t>a long-acting</a:t>
            </a:r>
            <a:r>
              <a:rPr lang="en-US" sz="2400" i="1" dirty="0" smtClean="0"/>
              <a:t> sleeping </a:t>
            </a:r>
            <a:r>
              <a:rPr lang="en-US" sz="2400" i="1" dirty="0"/>
              <a:t>pill</a:t>
            </a:r>
            <a:r>
              <a:rPr lang="en-US" sz="2400" i="1" dirty="0" smtClean="0"/>
              <a:t> for </a:t>
            </a:r>
            <a:r>
              <a:rPr lang="en-US" sz="2400" i="1" dirty="0"/>
              <a:t>years. In working with her prescriber, the pharmacist guided the patient and her physician through a benzodiazepine withdrawal plan and provided</a:t>
            </a:r>
            <a:r>
              <a:rPr lang="en-US" sz="2400" i="1" dirty="0" smtClean="0"/>
              <a:t> her with sleep </a:t>
            </a:r>
            <a:r>
              <a:rPr lang="en-US" sz="2400" i="1" dirty="0"/>
              <a:t>hygiene </a:t>
            </a:r>
            <a:r>
              <a:rPr lang="en-US" sz="2400" i="1" dirty="0" smtClean="0"/>
              <a:t>advice and resources. </a:t>
            </a:r>
            <a:r>
              <a:rPr lang="en-US" sz="2400" i="1" dirty="0"/>
              <a:t>Six months later the woman was off her sleeping pill, sleeping well, and no longer falling</a:t>
            </a:r>
            <a:r>
              <a:rPr lang="en-US" sz="2400" i="1" dirty="0" smtClean="0"/>
              <a:t>.</a:t>
            </a:r>
          </a:p>
          <a:p>
            <a:endParaRPr lang="en-US" sz="2400" i="1" dirty="0" smtClean="0"/>
          </a:p>
        </p:txBody>
      </p:sp>
      <p:pic>
        <p:nvPicPr>
          <p:cNvPr id="4" name="Picture 3"/>
          <p:cNvPicPr>
            <a:picLocks noChangeAspect="1"/>
          </p:cNvPicPr>
          <p:nvPr/>
        </p:nvPicPr>
        <p:blipFill>
          <a:blip r:embed="rId3"/>
          <a:stretch>
            <a:fillRect/>
          </a:stretch>
        </p:blipFill>
        <p:spPr>
          <a:xfrm>
            <a:off x="615176" y="695214"/>
            <a:ext cx="2606786" cy="3902467"/>
          </a:xfrm>
          <a:prstGeom prst="rect">
            <a:avLst/>
          </a:prstGeom>
        </p:spPr>
      </p:pic>
      <p:sp>
        <p:nvSpPr>
          <p:cNvPr id="5" name="TextBox 4"/>
          <p:cNvSpPr txBox="1"/>
          <p:nvPr/>
        </p:nvSpPr>
        <p:spPr>
          <a:xfrm>
            <a:off x="685800" y="5181600"/>
            <a:ext cx="8229600" cy="1200329"/>
          </a:xfrm>
          <a:prstGeom prst="rect">
            <a:avLst/>
          </a:prstGeom>
          <a:noFill/>
        </p:spPr>
        <p:txBody>
          <a:bodyPr wrap="square" rtlCol="0">
            <a:spAutoFit/>
          </a:bodyPr>
          <a:lstStyle/>
          <a:p>
            <a:r>
              <a:rPr lang="en-US" b="1" dirty="0" smtClean="0">
                <a:solidFill>
                  <a:schemeClr val="accent2">
                    <a:lumMod val="50000"/>
                  </a:schemeClr>
                </a:solidFill>
              </a:rPr>
              <a:t>Falls in the elderly are associated with fear, anxiety, withdrawal, reduced socialization and activity, in addition to the well know risk for fractures and disability. Psychotropic medications may account for more than 1/3 of hip fractures in the frail elderly!  </a:t>
            </a:r>
            <a:endParaRPr lang="en-US" b="1" dirty="0">
              <a:solidFill>
                <a:schemeClr val="accent2">
                  <a:lumMod val="50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1905000" y="685800"/>
            <a:ext cx="7772400" cy="1470025"/>
          </a:xfrm>
        </p:spPr>
        <p:txBody>
          <a:bodyPr/>
          <a:lstStyle/>
          <a:p>
            <a:r>
              <a:rPr lang="en-US" dirty="0" smtClean="0"/>
              <a:t>Your feedback … </a:t>
            </a:r>
            <a:endParaRPr lang="en-US" dirty="0"/>
          </a:p>
        </p:txBody>
      </p:sp>
      <p:sp>
        <p:nvSpPr>
          <p:cNvPr id="3" name="Subtitle 2"/>
          <p:cNvSpPr>
            <a:spLocks noGrp="1"/>
          </p:cNvSpPr>
          <p:nvPr>
            <p:ph type="subTitle" idx="1"/>
          </p:nvPr>
        </p:nvSpPr>
        <p:spPr>
          <a:xfrm>
            <a:off x="152400" y="2667000"/>
            <a:ext cx="8382000" cy="1752600"/>
          </a:xfrm>
        </p:spPr>
        <p:txBody>
          <a:bodyPr>
            <a:normAutofit/>
          </a:bodyPr>
          <a:lstStyle/>
          <a:p>
            <a:r>
              <a:rPr lang="en-US" dirty="0" smtClean="0"/>
              <a:t>Tell us your impressions of the previous section regarding pharmacists in caring for people with mental health problems.</a:t>
            </a:r>
            <a:endParaRPr lang="en-US" dirty="0"/>
          </a:p>
        </p:txBody>
      </p:sp>
      <p:pic>
        <p:nvPicPr>
          <p:cNvPr id="4" name="Picture 3" descr="C:\Documents and Settings\tnaylor\Desktop\Personal\Community Pharmacy Collaboratives Project\Logos\FB_ProfilePic.png"/>
          <p:cNvPicPr>
            <a:picLocks noChangeAspect="1" noChangeArrowheads="1"/>
          </p:cNvPicPr>
          <p:nvPr/>
        </p:nvPicPr>
        <p:blipFill>
          <a:blip r:embed="rId3"/>
          <a:srcRect/>
          <a:stretch>
            <a:fillRect/>
          </a:stretch>
        </p:blipFill>
        <p:spPr bwMode="auto">
          <a:xfrm>
            <a:off x="838200" y="1143000"/>
            <a:ext cx="762000" cy="762000"/>
          </a:xfrm>
          <a:prstGeom prst="rect">
            <a:avLst/>
          </a:prstGeom>
          <a:noFill/>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we’re going to discuss:</a:t>
            </a:r>
            <a:endParaRPr lang="en-US" dirty="0"/>
          </a:p>
        </p:txBody>
      </p:sp>
      <p:graphicFrame>
        <p:nvGraphicFramePr>
          <p:cNvPr id="4" name="Content Placeholder 3"/>
          <p:cNvGraphicFramePr>
            <a:graphicFrameLocks noGrp="1"/>
          </p:cNvGraphicFramePr>
          <p:nvPr>
            <p:ph idx="1"/>
          </p:nvPr>
        </p:nvGraphicFramePr>
        <p:xfrm>
          <a:off x="1447800" y="1371600"/>
          <a:ext cx="7239000" cy="1112520"/>
        </p:xfrm>
        <a:graphic>
          <a:graphicData uri="http://schemas.openxmlformats.org/drawingml/2006/table">
            <a:tbl>
              <a:tblPr firstRow="1" bandRow="1">
                <a:tableStyleId>{2D5ABB26-0587-4C30-8999-92F81FD0307C}</a:tableStyleId>
              </a:tblPr>
              <a:tblGrid>
                <a:gridCol w="804333"/>
                <a:gridCol w="6434667"/>
              </a:tblGrid>
              <a:tr h="370840">
                <a:tc>
                  <a:txBody>
                    <a:bodyPr/>
                    <a:lstStyle/>
                    <a:p>
                      <a:r>
                        <a:rPr lang="en-US" dirty="0" smtClean="0"/>
                        <a:t>0:00</a:t>
                      </a:r>
                      <a:endParaRPr lang="en-US" dirty="0"/>
                    </a:p>
                  </a:txBody>
                  <a:tcPr>
                    <a:lnL w="12700" cap="flat" cmpd="sng" algn="ctr">
                      <a:solidFill>
                        <a:prstClr val="black"/>
                      </a:solidFill>
                      <a:prstDash val="sysDot"/>
                      <a:round/>
                      <a:headEnd type="none" w="med" len="med"/>
                      <a:tailEnd type="none" w="med" len="med"/>
                    </a:lnL>
                    <a:lnR w="12700" cap="flat" cmpd="sng" algn="ctr">
                      <a:solidFill>
                        <a:prstClr val="black"/>
                      </a:solidFill>
                      <a:prstDash val="sysDot"/>
                      <a:round/>
                      <a:headEnd type="none" w="med" len="med"/>
                      <a:tailEnd type="none" w="med" len="med"/>
                    </a:lnR>
                    <a:lnT w="12700" cap="flat" cmpd="sng" algn="ctr">
                      <a:solidFill>
                        <a:prstClr val="black"/>
                      </a:solidFill>
                      <a:prstDash val="sysDot"/>
                      <a:round/>
                      <a:headEnd type="none" w="med" len="med"/>
                      <a:tailEnd type="none" w="med" len="med"/>
                    </a:lnT>
                    <a:lnB w="12700" cap="flat" cmpd="sng" algn="ctr">
                      <a:solidFill>
                        <a:prstClr val="black"/>
                      </a:solidFill>
                      <a:prstDash val="sysDot"/>
                      <a:round/>
                      <a:headEnd type="none" w="med" len="med"/>
                      <a:tailEnd type="none" w="med" len="med"/>
                    </a:lnB>
                  </a:tcPr>
                </a:tc>
                <a:tc>
                  <a:txBody>
                    <a:bodyPr/>
                    <a:lstStyle/>
                    <a:p>
                      <a:r>
                        <a:rPr lang="en-US" dirty="0" smtClean="0"/>
                        <a:t>XXXXX</a:t>
                      </a:r>
                      <a:endParaRPr lang="en-US" dirty="0"/>
                    </a:p>
                  </a:txBody>
                  <a:tcPr>
                    <a:lnL w="12700" cap="flat" cmpd="sng" algn="ctr">
                      <a:solidFill>
                        <a:prstClr val="black"/>
                      </a:solidFill>
                      <a:prstDash val="sysDot"/>
                      <a:round/>
                      <a:headEnd type="none" w="med" len="med"/>
                      <a:tailEnd type="none" w="med" len="med"/>
                    </a:lnL>
                    <a:lnR w="12700" cap="flat" cmpd="sng" algn="ctr">
                      <a:solidFill>
                        <a:prstClr val="black"/>
                      </a:solidFill>
                      <a:prstDash val="sysDot"/>
                      <a:round/>
                      <a:headEnd type="none" w="med" len="med"/>
                      <a:tailEnd type="none" w="med" len="med"/>
                    </a:lnR>
                    <a:lnT w="12700" cap="flat" cmpd="sng" algn="ctr">
                      <a:solidFill>
                        <a:prstClr val="black"/>
                      </a:solidFill>
                      <a:prstDash val="sysDot"/>
                      <a:round/>
                      <a:headEnd type="none" w="med" len="med"/>
                      <a:tailEnd type="none" w="med" len="med"/>
                    </a:lnT>
                    <a:lnB w="12700" cap="flat" cmpd="sng" algn="ctr">
                      <a:solidFill>
                        <a:prstClr val="black"/>
                      </a:solidFill>
                      <a:prstDash val="sysDot"/>
                      <a:round/>
                      <a:headEnd type="none" w="med" len="med"/>
                      <a:tailEnd type="none" w="med" len="med"/>
                    </a:lnB>
                  </a:tcPr>
                </a:tc>
              </a:tr>
              <a:tr h="370840">
                <a:tc>
                  <a:txBody>
                    <a:bodyPr/>
                    <a:lstStyle/>
                    <a:p>
                      <a:r>
                        <a:rPr lang="en-US" dirty="0" smtClean="0"/>
                        <a:t>0:00</a:t>
                      </a:r>
                      <a:endParaRPr lang="en-US" dirty="0"/>
                    </a:p>
                  </a:txBody>
                  <a:tcPr>
                    <a:lnL w="12700" cap="flat" cmpd="sng" algn="ctr">
                      <a:solidFill>
                        <a:prstClr val="black"/>
                      </a:solidFill>
                      <a:prstDash val="sysDot"/>
                      <a:round/>
                      <a:headEnd type="none" w="med" len="med"/>
                      <a:tailEnd type="none" w="med" len="med"/>
                    </a:lnL>
                    <a:lnR w="12700" cap="flat" cmpd="sng" algn="ctr">
                      <a:solidFill>
                        <a:prstClr val="black"/>
                      </a:solidFill>
                      <a:prstDash val="sysDot"/>
                      <a:round/>
                      <a:headEnd type="none" w="med" len="med"/>
                      <a:tailEnd type="none" w="med" len="med"/>
                    </a:lnR>
                    <a:lnT w="12700" cap="flat" cmpd="sng" algn="ctr">
                      <a:solidFill>
                        <a:prstClr val="black"/>
                      </a:solidFill>
                      <a:prstDash val="sysDot"/>
                      <a:round/>
                      <a:headEnd type="none" w="med" len="med"/>
                      <a:tailEnd type="none" w="med" len="med"/>
                    </a:lnT>
                    <a:lnB w="12700" cap="flat" cmpd="sng" algn="ctr">
                      <a:solidFill>
                        <a:prstClr val="black"/>
                      </a:solidFill>
                      <a:prstDash val="sysDot"/>
                      <a:round/>
                      <a:headEnd type="none" w="med" len="med"/>
                      <a:tailEnd type="none" w="med" len="med"/>
                    </a:lnB>
                  </a:tcPr>
                </a:tc>
                <a:tc>
                  <a:txBody>
                    <a:bodyPr/>
                    <a:lstStyle/>
                    <a:p>
                      <a:r>
                        <a:rPr lang="en-US" dirty="0" smtClean="0"/>
                        <a:t>YYYYYYY</a:t>
                      </a:r>
                      <a:endParaRPr lang="en-US" dirty="0"/>
                    </a:p>
                  </a:txBody>
                  <a:tcPr>
                    <a:lnL w="12700" cap="flat" cmpd="sng" algn="ctr">
                      <a:solidFill>
                        <a:prstClr val="black"/>
                      </a:solidFill>
                      <a:prstDash val="sysDot"/>
                      <a:round/>
                      <a:headEnd type="none" w="med" len="med"/>
                      <a:tailEnd type="none" w="med" len="med"/>
                    </a:lnL>
                    <a:lnR w="12700" cap="flat" cmpd="sng" algn="ctr">
                      <a:solidFill>
                        <a:prstClr val="black"/>
                      </a:solidFill>
                      <a:prstDash val="sysDot"/>
                      <a:round/>
                      <a:headEnd type="none" w="med" len="med"/>
                      <a:tailEnd type="none" w="med" len="med"/>
                    </a:lnR>
                    <a:lnT w="12700" cap="flat" cmpd="sng" algn="ctr">
                      <a:solidFill>
                        <a:prstClr val="black"/>
                      </a:solidFill>
                      <a:prstDash val="sysDot"/>
                      <a:round/>
                      <a:headEnd type="none" w="med" len="med"/>
                      <a:tailEnd type="none" w="med" len="med"/>
                    </a:lnT>
                    <a:lnB w="12700" cap="flat" cmpd="sng" algn="ctr">
                      <a:solidFill>
                        <a:prstClr val="black"/>
                      </a:solidFill>
                      <a:prstDash val="sysDot"/>
                      <a:round/>
                      <a:headEnd type="none" w="med" len="med"/>
                      <a:tailEnd type="none" w="med" len="med"/>
                    </a:lnB>
                  </a:tcPr>
                </a:tc>
              </a:tr>
              <a:tr h="370840">
                <a:tc>
                  <a:txBody>
                    <a:bodyPr/>
                    <a:lstStyle/>
                    <a:p>
                      <a:endParaRPr lang="en-US" dirty="0"/>
                    </a:p>
                  </a:txBody>
                  <a:tcPr>
                    <a:lnL w="12700" cap="flat" cmpd="sng" algn="ctr">
                      <a:solidFill>
                        <a:prstClr val="black"/>
                      </a:solidFill>
                      <a:prstDash val="sysDot"/>
                      <a:round/>
                      <a:headEnd type="none" w="med" len="med"/>
                      <a:tailEnd type="none" w="med" len="med"/>
                    </a:lnL>
                    <a:lnR w="12700" cap="flat" cmpd="sng" algn="ctr">
                      <a:solidFill>
                        <a:prstClr val="black"/>
                      </a:solidFill>
                      <a:prstDash val="sysDot"/>
                      <a:round/>
                      <a:headEnd type="none" w="med" len="med"/>
                      <a:tailEnd type="none" w="med" len="med"/>
                    </a:lnR>
                    <a:lnT w="12700" cap="flat" cmpd="sng" algn="ctr">
                      <a:solidFill>
                        <a:prstClr val="black"/>
                      </a:solidFill>
                      <a:prstDash val="sysDot"/>
                      <a:round/>
                      <a:headEnd type="none" w="med" len="med"/>
                      <a:tailEnd type="none" w="med" len="med"/>
                    </a:lnT>
                    <a:lnB w="12700" cap="flat" cmpd="sng" algn="ctr">
                      <a:solidFill>
                        <a:prstClr val="black"/>
                      </a:solidFill>
                      <a:prstDash val="sysDot"/>
                      <a:round/>
                      <a:headEnd type="none" w="med" len="med"/>
                      <a:tailEnd type="none" w="med" len="med"/>
                    </a:lnB>
                  </a:tcPr>
                </a:tc>
                <a:tc>
                  <a:txBody>
                    <a:bodyPr/>
                    <a:lstStyle/>
                    <a:p>
                      <a:endParaRPr lang="en-US" dirty="0"/>
                    </a:p>
                  </a:txBody>
                  <a:tcPr>
                    <a:lnL w="12700" cap="flat" cmpd="sng" algn="ctr">
                      <a:solidFill>
                        <a:prstClr val="black"/>
                      </a:solidFill>
                      <a:prstDash val="sysDot"/>
                      <a:round/>
                      <a:headEnd type="none" w="med" len="med"/>
                      <a:tailEnd type="none" w="med" len="med"/>
                    </a:lnL>
                    <a:lnR w="12700" cap="flat" cmpd="sng" algn="ctr">
                      <a:solidFill>
                        <a:prstClr val="black"/>
                      </a:solidFill>
                      <a:prstDash val="sysDot"/>
                      <a:round/>
                      <a:headEnd type="none" w="med" len="med"/>
                      <a:tailEnd type="none" w="med" len="med"/>
                    </a:lnR>
                    <a:lnT w="12700" cap="flat" cmpd="sng" algn="ctr">
                      <a:solidFill>
                        <a:prstClr val="black"/>
                      </a:solidFill>
                      <a:prstDash val="sysDot"/>
                      <a:round/>
                      <a:headEnd type="none" w="med" len="med"/>
                      <a:tailEnd type="none" w="med" len="med"/>
                    </a:lnT>
                    <a:lnB w="12700" cap="flat" cmpd="sng" algn="ctr">
                      <a:solidFill>
                        <a:prstClr val="black"/>
                      </a:solidFill>
                      <a:prstDash val="sysDot"/>
                      <a:round/>
                      <a:headEnd type="none" w="med" len="med"/>
                      <a:tailEnd type="none" w="med" len="med"/>
                    </a:lnB>
                  </a:tcPr>
                </a:tc>
              </a:tr>
            </a:tbl>
          </a:graphicData>
        </a:graphic>
      </p:graphicFrame>
      <p:pic>
        <p:nvPicPr>
          <p:cNvPr id="5" name="Picture 4" descr="C:\Documents and Settings\tnaylor\Desktop\Personal\Community Pharmacy Collaboratives Project\Logos\FB_ProfilePic.png"/>
          <p:cNvPicPr>
            <a:picLocks noChangeAspect="1" noChangeArrowheads="1"/>
          </p:cNvPicPr>
          <p:nvPr/>
        </p:nvPicPr>
        <p:blipFill>
          <a:blip r:embed="rId2"/>
          <a:srcRect/>
          <a:stretch>
            <a:fillRect/>
          </a:stretch>
        </p:blipFill>
        <p:spPr bwMode="auto">
          <a:xfrm>
            <a:off x="381000" y="533400"/>
            <a:ext cx="762000" cy="762000"/>
          </a:xfrm>
          <a:prstGeom prst="rect">
            <a:avLst/>
          </a:prstGeom>
          <a:noFill/>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1631950" y="805201"/>
            <a:ext cx="6445250" cy="6052799"/>
          </a:xfrm>
          <a:prstGeom prst="rect">
            <a:avLst/>
          </a:prstGeom>
        </p:spPr>
      </p:pic>
      <p:sp>
        <p:nvSpPr>
          <p:cNvPr id="2" name="Title 1"/>
          <p:cNvSpPr>
            <a:spLocks noGrp="1"/>
          </p:cNvSpPr>
          <p:nvPr>
            <p:ph type="title"/>
          </p:nvPr>
        </p:nvSpPr>
        <p:spPr>
          <a:xfrm>
            <a:off x="1828800" y="1524000"/>
            <a:ext cx="4953000" cy="1143000"/>
          </a:xfrm>
          <a:effectLst>
            <a:outerShdw blurRad="50800" dist="38100" dir="2700000">
              <a:srgbClr val="000000">
                <a:alpha val="43000"/>
              </a:srgbClr>
            </a:outerShdw>
          </a:effectLst>
        </p:spPr>
        <p:txBody>
          <a:bodyPr>
            <a:normAutofit/>
          </a:bodyPr>
          <a:lstStyle/>
          <a:p>
            <a:r>
              <a:rPr lang="en-US" sz="5400" dirty="0" smtClean="0"/>
              <a:t>Resources</a:t>
            </a:r>
            <a:endParaRPr lang="en-US" sz="5400" dirty="0"/>
          </a:p>
        </p:txBody>
      </p:sp>
      <p:sp>
        <p:nvSpPr>
          <p:cNvPr id="5" name="TextBox 4"/>
          <p:cNvSpPr txBox="1"/>
          <p:nvPr/>
        </p:nvSpPr>
        <p:spPr>
          <a:xfrm>
            <a:off x="2133600" y="2993410"/>
            <a:ext cx="4343400" cy="2492990"/>
          </a:xfrm>
          <a:prstGeom prst="rect">
            <a:avLst/>
          </a:prstGeom>
          <a:noFill/>
        </p:spPr>
        <p:txBody>
          <a:bodyPr wrap="square" rtlCol="0">
            <a:spAutoFit/>
          </a:bodyPr>
          <a:lstStyle/>
          <a:p>
            <a:pPr>
              <a:spcAft>
                <a:spcPts val="2400"/>
              </a:spcAft>
            </a:pPr>
            <a:r>
              <a:rPr lang="en-US" sz="2400" dirty="0" smtClean="0"/>
              <a:t>Navigation/triage support</a:t>
            </a:r>
          </a:p>
          <a:p>
            <a:pPr>
              <a:spcAft>
                <a:spcPts val="2400"/>
              </a:spcAft>
            </a:pPr>
            <a:r>
              <a:rPr lang="en-US" sz="2400" dirty="0" smtClean="0"/>
              <a:t>Online information</a:t>
            </a:r>
          </a:p>
          <a:p>
            <a:pPr>
              <a:spcAft>
                <a:spcPts val="2400"/>
              </a:spcAft>
            </a:pPr>
            <a:r>
              <a:rPr lang="en-US" sz="2400" dirty="0" smtClean="0"/>
              <a:t>Pamphlets, booklets, etc.</a:t>
            </a:r>
          </a:p>
          <a:p>
            <a:pPr>
              <a:spcAft>
                <a:spcPts val="2400"/>
              </a:spcAft>
            </a:pPr>
            <a:r>
              <a:rPr lang="en-US" sz="2400" dirty="0" smtClean="0"/>
              <a:t>HP Mental Health &amp; Therapeutics</a:t>
            </a:r>
          </a:p>
          <a:p>
            <a:pPr>
              <a:spcAft>
                <a:spcPts val="2400"/>
              </a:spcAft>
            </a:pPr>
            <a:endParaRPr lang="en-US" sz="2400" dirty="0" smtClean="0"/>
          </a:p>
        </p:txBody>
      </p:sp>
      <p:pic>
        <p:nvPicPr>
          <p:cNvPr id="6" name="Picture 3" descr="C:\Documents and Settings\tnaylor\Desktop\Personal\Community Pharmacy Collaboratives Project\Logos\More_Than_Meds-LOGO (1).jpg"/>
          <p:cNvPicPr>
            <a:picLocks noChangeAspect="1" noChangeArrowheads="1"/>
          </p:cNvPicPr>
          <p:nvPr/>
        </p:nvPicPr>
        <p:blipFill>
          <a:blip r:embed="rId4"/>
          <a:srcRect/>
          <a:stretch>
            <a:fillRect/>
          </a:stretch>
        </p:blipFill>
        <p:spPr bwMode="auto">
          <a:xfrm>
            <a:off x="0" y="0"/>
            <a:ext cx="3627499" cy="12192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Navigational Support</a:t>
            </a:r>
            <a:endParaRPr lang="en-US" dirty="0"/>
          </a:p>
        </p:txBody>
      </p:sp>
      <p:pic>
        <p:nvPicPr>
          <p:cNvPr id="4" name="Picture 3"/>
          <p:cNvPicPr>
            <a:picLocks noChangeAspect="1"/>
          </p:cNvPicPr>
          <p:nvPr/>
        </p:nvPicPr>
        <p:blipFill>
          <a:blip r:embed="rId3"/>
          <a:stretch>
            <a:fillRect/>
          </a:stretch>
        </p:blipFill>
        <p:spPr>
          <a:xfrm>
            <a:off x="1600199" y="1524000"/>
            <a:ext cx="4066145" cy="4953000"/>
          </a:xfrm>
          <a:prstGeom prst="rect">
            <a:avLst/>
          </a:prstGeom>
          <a:ln>
            <a:solidFill>
              <a:srgbClr val="7F7F7F"/>
            </a:solidFill>
          </a:ln>
          <a:effectLst>
            <a:outerShdw blurRad="203200" dist="203200" dir="2700000">
              <a:srgbClr val="376092">
                <a:alpha val="43000"/>
              </a:srgbClr>
            </a:outerShdw>
          </a:effectLst>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34950" y="768350"/>
            <a:ext cx="8674100" cy="5321300"/>
          </a:xfrm>
          <a:prstGeom prst="rect">
            <a:avLst/>
          </a:prstGeom>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3"/>
          <a:stretch>
            <a:fillRect/>
          </a:stretch>
        </p:blipFill>
        <p:spPr>
          <a:xfrm>
            <a:off x="914400" y="645391"/>
            <a:ext cx="7239000" cy="5374409"/>
          </a:xfrm>
          <a:prstGeom prst="rect">
            <a:avLst/>
          </a:prstGeom>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Helping Trees</a:t>
            </a:r>
            <a:endParaRPr lang="en-US" dirty="0"/>
          </a:p>
        </p:txBody>
      </p:sp>
      <p:sp>
        <p:nvSpPr>
          <p:cNvPr id="3" name="Rectangle 2"/>
          <p:cNvSpPr/>
          <p:nvPr/>
        </p:nvSpPr>
        <p:spPr>
          <a:xfrm>
            <a:off x="1447800" y="1600200"/>
            <a:ext cx="4572000" cy="3200876"/>
          </a:xfrm>
          <a:prstGeom prst="rect">
            <a:avLst/>
          </a:prstGeom>
        </p:spPr>
        <p:txBody>
          <a:bodyPr>
            <a:spAutoFit/>
          </a:bodyPr>
          <a:lstStyle/>
          <a:p>
            <a:pPr>
              <a:spcAft>
                <a:spcPts val="1200"/>
              </a:spcAft>
            </a:pPr>
            <a:r>
              <a:rPr lang="en-US" sz="2400" dirty="0" smtClean="0"/>
              <a:t>Helping trees can assist you to find resources that are available in your local community. </a:t>
            </a:r>
          </a:p>
          <a:p>
            <a:pPr>
              <a:spcAft>
                <a:spcPts val="1200"/>
              </a:spcAft>
            </a:pPr>
            <a:r>
              <a:rPr lang="en-US" sz="2400" dirty="0" smtClean="0"/>
              <a:t>If someone you know is experiencing a problem in any of the areas listed on the helping tree, just review the contents to find support. </a:t>
            </a:r>
            <a:endParaRPr lang="en-US" sz="2400" dirty="0"/>
          </a:p>
        </p:txBody>
      </p:sp>
      <p:pic>
        <p:nvPicPr>
          <p:cNvPr id="5" name="Picture 4"/>
          <p:cNvPicPr>
            <a:picLocks noChangeAspect="1"/>
          </p:cNvPicPr>
          <p:nvPr/>
        </p:nvPicPr>
        <p:blipFill>
          <a:blip r:embed="rId3"/>
          <a:stretch>
            <a:fillRect/>
          </a:stretch>
        </p:blipFill>
        <p:spPr>
          <a:xfrm>
            <a:off x="6324600" y="1600200"/>
            <a:ext cx="2590800" cy="1917700"/>
          </a:xfrm>
          <a:prstGeom prst="rect">
            <a:avLst/>
          </a:prstGeom>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p:nvPr/>
        </p:nvPicPr>
        <p:blipFill>
          <a:blip r:embed="rId3"/>
          <a:srcRect/>
          <a:stretch>
            <a:fillRect/>
          </a:stretch>
        </p:blipFill>
        <p:spPr bwMode="auto">
          <a:xfrm>
            <a:off x="0" y="609600"/>
            <a:ext cx="9144000" cy="563879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3"/>
          <a:stretch>
            <a:fillRect/>
          </a:stretch>
        </p:blipFill>
        <p:spPr>
          <a:xfrm>
            <a:off x="1492250" y="745699"/>
            <a:ext cx="6127750" cy="5121701"/>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C:\Documents and Settings\tnaylor\Desktop\Personal\Community Pharmacy Collaboratives Project\Logos\More_Than_Meds-LOGO (1).jpg"/>
          <p:cNvPicPr>
            <a:picLocks noChangeAspect="1" noChangeArrowheads="1"/>
          </p:cNvPicPr>
          <p:nvPr/>
        </p:nvPicPr>
        <p:blipFill>
          <a:blip r:embed="rId3"/>
          <a:srcRect/>
          <a:stretch>
            <a:fillRect/>
          </a:stretch>
        </p:blipFill>
        <p:spPr bwMode="auto">
          <a:xfrm>
            <a:off x="2438400" y="152400"/>
            <a:ext cx="4649391" cy="1562658"/>
          </a:xfrm>
          <a:prstGeom prst="rect">
            <a:avLst/>
          </a:prstGeom>
          <a:noFill/>
          <a:effectLst/>
        </p:spPr>
      </p:pic>
      <p:pic>
        <p:nvPicPr>
          <p:cNvPr id="7" name="Picture 6"/>
          <p:cNvPicPr>
            <a:picLocks noChangeAspect="1"/>
          </p:cNvPicPr>
          <p:nvPr/>
        </p:nvPicPr>
        <p:blipFill>
          <a:blip r:embed="rId4"/>
          <a:stretch>
            <a:fillRect/>
          </a:stretch>
        </p:blipFill>
        <p:spPr>
          <a:xfrm>
            <a:off x="2895600" y="2209800"/>
            <a:ext cx="3460124" cy="3657600"/>
          </a:xfrm>
          <a:prstGeom prst="rect">
            <a:avLst/>
          </a:prstGeom>
          <a:effectLst>
            <a:outerShdw blurRad="76200" dist="12700" dir="8100000" sy="-23000" kx="800400" algn="br">
              <a:srgbClr val="000000">
                <a:alpha val="15000"/>
              </a:srgbClr>
            </a:outerShdw>
          </a:effectLst>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3"/>
          <a:stretch>
            <a:fillRect/>
          </a:stretch>
        </p:blipFill>
        <p:spPr>
          <a:xfrm>
            <a:off x="1219200" y="228600"/>
            <a:ext cx="6165540" cy="6267450"/>
          </a:xfrm>
          <a:prstGeom prst="rect">
            <a:avLst/>
          </a:prstGeom>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endParaRPr lang="en-US"/>
          </a:p>
        </p:txBody>
      </p:sp>
      <p:sp>
        <p:nvSpPr>
          <p:cNvPr id="8" name="Content Placeholder 7"/>
          <p:cNvSpPr>
            <a:spLocks noGrp="1"/>
          </p:cNvSpPr>
          <p:nvPr>
            <p:ph idx="1"/>
          </p:nvPr>
        </p:nvSpPr>
        <p:spPr/>
        <p:txBody>
          <a:bodyPr/>
          <a:lstStyle/>
          <a:p>
            <a:pPr>
              <a:buNone/>
            </a:pPr>
            <a:r>
              <a:rPr lang="en-US" dirty="0" smtClean="0"/>
              <a:t>Where to Start:</a:t>
            </a:r>
          </a:p>
          <a:p>
            <a:pPr lvl="1">
              <a:buNone/>
            </a:pPr>
            <a:r>
              <a:rPr lang="en-US" dirty="0" smtClean="0"/>
              <a:t>Helping Tree</a:t>
            </a:r>
          </a:p>
          <a:p>
            <a:pPr lvl="1">
              <a:buNone/>
            </a:pPr>
            <a:r>
              <a:rPr lang="en-US" dirty="0" smtClean="0"/>
              <a:t>District Mental Health Services</a:t>
            </a:r>
          </a:p>
          <a:p>
            <a:pPr lvl="1">
              <a:buNone/>
            </a:pPr>
            <a:r>
              <a:rPr lang="en-US" dirty="0" smtClean="0"/>
              <a:t>Community Support Services</a:t>
            </a:r>
          </a:p>
          <a:p>
            <a:pPr>
              <a:buNone/>
            </a:pPr>
            <a:endParaRPr lang="en-US" dirty="0" smtClean="0"/>
          </a:p>
          <a:p>
            <a:pPr>
              <a:buNone/>
            </a:pPr>
            <a:r>
              <a:rPr lang="en-US" dirty="0" smtClean="0"/>
              <a:t>My Own Resources </a:t>
            </a:r>
            <a:endParaRPr lang="en-US"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p:nvPr/>
        </p:nvPicPr>
        <p:blipFill>
          <a:blip r:embed="rId3"/>
          <a:srcRect/>
          <a:stretch>
            <a:fillRect/>
          </a:stretch>
        </p:blipFill>
        <p:spPr bwMode="auto">
          <a:xfrm>
            <a:off x="0" y="457200"/>
            <a:ext cx="9143999" cy="5791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28600" y="533400"/>
            <a:ext cx="8736044" cy="5791200"/>
          </a:xfrm>
          <a:prstGeom prst="rect">
            <a:avLst/>
          </a:prstGeom>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52400" y="457200"/>
            <a:ext cx="8894782" cy="3352800"/>
          </a:xfrm>
          <a:prstGeom prst="rect">
            <a:avLst/>
          </a:prstGeom>
        </p:spPr>
      </p:pic>
      <p:sp>
        <p:nvSpPr>
          <p:cNvPr id="3" name="Donut 2"/>
          <p:cNvSpPr/>
          <p:nvPr/>
        </p:nvSpPr>
        <p:spPr>
          <a:xfrm>
            <a:off x="7696200" y="304800"/>
            <a:ext cx="1524000" cy="838200"/>
          </a:xfrm>
          <a:prstGeom prst="donut">
            <a:avLst>
              <a:gd name="adj" fmla="val 0"/>
            </a:avLst>
          </a:prstGeom>
          <a:solidFill>
            <a:srgbClr val="C0504D"/>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EF5836"/>
              </a:solidFill>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4886325"/>
            <a:ext cx="7772400" cy="1362075"/>
          </a:xfrm>
        </p:spPr>
        <p:txBody>
          <a:bodyPr/>
          <a:lstStyle/>
          <a:p>
            <a:r>
              <a:rPr lang="en-US" dirty="0" smtClean="0"/>
              <a:t>Online Resources</a:t>
            </a:r>
            <a:endParaRPr lang="en-US" dirty="0"/>
          </a:p>
        </p:txBody>
      </p:sp>
      <p:sp>
        <p:nvSpPr>
          <p:cNvPr id="3" name="Text Placeholder 2"/>
          <p:cNvSpPr>
            <a:spLocks noGrp="1"/>
          </p:cNvSpPr>
          <p:nvPr>
            <p:ph type="body" idx="1"/>
          </p:nvPr>
        </p:nvSpPr>
        <p:spPr/>
        <p:txBody>
          <a:bodyPr/>
          <a:lstStyle/>
          <a:p>
            <a:endParaRPr lang="en-US"/>
          </a:p>
        </p:txBody>
      </p:sp>
      <p:pic>
        <p:nvPicPr>
          <p:cNvPr id="6" name="Picture 5"/>
          <p:cNvPicPr>
            <a:picLocks noChangeAspect="1"/>
          </p:cNvPicPr>
          <p:nvPr/>
        </p:nvPicPr>
        <p:blipFill>
          <a:blip r:embed="rId3"/>
          <a:stretch>
            <a:fillRect/>
          </a:stretch>
        </p:blipFill>
        <p:spPr>
          <a:xfrm>
            <a:off x="901700" y="812800"/>
            <a:ext cx="7340600" cy="3759200"/>
          </a:xfrm>
          <a:prstGeom prst="rect">
            <a:avLst/>
          </a:prstGeom>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110186" y="381000"/>
            <a:ext cx="9177270" cy="3886200"/>
          </a:xfrm>
          <a:prstGeom prst="rect">
            <a:avLst/>
          </a:prstGeom>
        </p:spPr>
      </p:pic>
      <p:sp>
        <p:nvSpPr>
          <p:cNvPr id="4" name="Rectangle 3"/>
          <p:cNvSpPr/>
          <p:nvPr/>
        </p:nvSpPr>
        <p:spPr>
          <a:xfrm>
            <a:off x="3231387" y="4953000"/>
            <a:ext cx="3252551" cy="369332"/>
          </a:xfrm>
          <a:prstGeom prst="rect">
            <a:avLst/>
          </a:prstGeom>
        </p:spPr>
        <p:txBody>
          <a:bodyPr wrap="none">
            <a:spAutoFit/>
          </a:bodyPr>
          <a:lstStyle/>
          <a:p>
            <a:r>
              <a:rPr lang="en-US" dirty="0" smtClean="0">
                <a:solidFill>
                  <a:srgbClr val="7F7F7F"/>
                </a:solidFill>
              </a:rPr>
              <a:t>http:/</a:t>
            </a:r>
            <a:r>
              <a:rPr lang="en-US" dirty="0" smtClean="0">
                <a:solidFill>
                  <a:srgbClr val="7F7F7F"/>
                </a:solidFill>
              </a:rPr>
              <a:t>/</a:t>
            </a:r>
            <a:r>
              <a:rPr lang="en-US" dirty="0" err="1" smtClean="0">
                <a:solidFill>
                  <a:srgbClr val="7F7F7F"/>
                </a:solidFill>
              </a:rPr>
              <a:t>www.morethanmeds.com</a:t>
            </a:r>
            <a:endParaRPr lang="en-US" dirty="0">
              <a:solidFill>
                <a:srgbClr val="7F7F7F"/>
              </a:solidFill>
            </a:endParaRPr>
          </a:p>
        </p:txBody>
      </p:sp>
      <p:sp>
        <p:nvSpPr>
          <p:cNvPr id="5" name="Title 3"/>
          <p:cNvSpPr txBox="1">
            <a:spLocks/>
          </p:cNvSpPr>
          <p:nvPr/>
        </p:nvSpPr>
        <p:spPr>
          <a:xfrm>
            <a:off x="1143000" y="5331857"/>
            <a:ext cx="7772400" cy="1362075"/>
          </a:xfrm>
          <a:prstGeom prst="rect">
            <a:avLst/>
          </a:prstGeom>
        </p:spPr>
        <p:txBody>
          <a:bodyPr vert="horz" lIns="91440" tIns="45720" rIns="91440" bIns="45720" rtlCol="0" anchor="t">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000" b="1" i="0" u="none" strike="noStrike" kern="1200" cap="all" spc="0" normalizeH="0" baseline="0" noProof="0" dirty="0" smtClean="0">
                <a:ln>
                  <a:noFill/>
                </a:ln>
                <a:solidFill>
                  <a:srgbClr val="7F7F7F"/>
                </a:solidFill>
                <a:effectLst/>
                <a:uLnTx/>
                <a:uFillTx/>
                <a:latin typeface="+mj-lt"/>
                <a:ea typeface="+mj-ea"/>
                <a:cs typeface="+mj-cs"/>
              </a:rPr>
              <a:t>Recommended resources</a:t>
            </a:r>
            <a:endParaRPr kumimoji="0" lang="en-US" sz="4000" b="1" i="0" u="none" strike="noStrike" kern="1200" cap="all" spc="0" normalizeH="0" baseline="0" noProof="0" dirty="0">
              <a:ln>
                <a:noFill/>
              </a:ln>
              <a:solidFill>
                <a:srgbClr val="7F7F7F"/>
              </a:solidFill>
              <a:effectLst/>
              <a:uLnTx/>
              <a:uFillTx/>
              <a:latin typeface="+mj-lt"/>
              <a:ea typeface="+mj-ea"/>
              <a:cs typeface="+mj-cs"/>
            </a:endParaRPr>
          </a:p>
        </p:txBody>
      </p:sp>
      <p:pic>
        <p:nvPicPr>
          <p:cNvPr id="8" name="Picture 7"/>
          <p:cNvPicPr>
            <a:picLocks noChangeAspect="1"/>
          </p:cNvPicPr>
          <p:nvPr/>
        </p:nvPicPr>
        <p:blipFill>
          <a:blip r:embed="rId4"/>
          <a:stretch>
            <a:fillRect/>
          </a:stretch>
        </p:blipFill>
        <p:spPr>
          <a:xfrm>
            <a:off x="152400" y="1295400"/>
            <a:ext cx="8166100" cy="381000"/>
          </a:xfrm>
          <a:prstGeom prst="rect">
            <a:avLst/>
          </a:prstGeom>
        </p:spPr>
      </p:pic>
      <p:sp>
        <p:nvSpPr>
          <p:cNvPr id="9" name="Teardrop 8"/>
          <p:cNvSpPr/>
          <p:nvPr/>
        </p:nvSpPr>
        <p:spPr>
          <a:xfrm>
            <a:off x="990600" y="990600"/>
            <a:ext cx="3048000" cy="990600"/>
          </a:xfrm>
          <a:prstGeom prst="teardrop">
            <a:avLst/>
          </a:prstGeom>
          <a:noFill/>
          <a:ln w="57150">
            <a:solidFill>
              <a:schemeClr val="accent4">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animBg="1"/>
    </p:bld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04799" y="0"/>
            <a:ext cx="8494123" cy="6477000"/>
          </a:xfrm>
          <a:prstGeom prst="rect">
            <a:avLst/>
          </a:prstGeom>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04800" y="762000"/>
            <a:ext cx="8474659" cy="4191000"/>
          </a:xfrm>
          <a:prstGeom prst="rect">
            <a:avLst/>
          </a:prstGeom>
        </p:spPr>
      </p:pic>
      <p:sp>
        <p:nvSpPr>
          <p:cNvPr id="4" name="Rectangle 3"/>
          <p:cNvSpPr/>
          <p:nvPr/>
        </p:nvSpPr>
        <p:spPr>
          <a:xfrm>
            <a:off x="2667000" y="4876800"/>
            <a:ext cx="2762821" cy="323165"/>
          </a:xfrm>
          <a:prstGeom prst="rect">
            <a:avLst/>
          </a:prstGeom>
        </p:spPr>
        <p:txBody>
          <a:bodyPr wrap="none">
            <a:spAutoFit/>
          </a:bodyPr>
          <a:lstStyle/>
          <a:p>
            <a:r>
              <a:rPr lang="en-US" dirty="0" smtClean="0">
                <a:solidFill>
                  <a:srgbClr val="7F7F7F"/>
                </a:solidFill>
              </a:rPr>
              <a:t>http://</a:t>
            </a:r>
            <a:r>
              <a:rPr lang="en-US" dirty="0" err="1" smtClean="0">
                <a:solidFill>
                  <a:srgbClr val="7F7F7F"/>
                </a:solidFill>
              </a:rPr>
              <a:t>medicationinfoshare.com</a:t>
            </a:r>
            <a:endParaRPr lang="en-US" dirty="0">
              <a:solidFill>
                <a:srgbClr val="7F7F7F"/>
              </a:solidFill>
            </a:endParaRPr>
          </a:p>
        </p:txBody>
      </p:sp>
      <p:sp>
        <p:nvSpPr>
          <p:cNvPr id="5" name="Title 3"/>
          <p:cNvSpPr txBox="1">
            <a:spLocks/>
          </p:cNvSpPr>
          <p:nvPr/>
        </p:nvSpPr>
        <p:spPr>
          <a:xfrm>
            <a:off x="609600" y="5495925"/>
            <a:ext cx="7772400" cy="1362075"/>
          </a:xfrm>
          <a:prstGeom prst="rect">
            <a:avLst/>
          </a:prstGeom>
        </p:spPr>
        <p:txBody>
          <a:bodyPr vert="horz" lIns="91440" tIns="45720" rIns="91440" bIns="45720" rtlCol="0" anchor="t">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000" b="1" i="0" u="none" strike="noStrike" kern="1200" cap="all" spc="0" normalizeH="0" baseline="0" noProof="0" smtClean="0">
                <a:ln>
                  <a:noFill/>
                </a:ln>
                <a:solidFill>
                  <a:srgbClr val="7F7F7F"/>
                </a:solidFill>
                <a:effectLst/>
                <a:uLnTx/>
                <a:uFillTx/>
                <a:latin typeface="+mj-lt"/>
                <a:ea typeface="+mj-ea"/>
                <a:cs typeface="+mj-cs"/>
              </a:rPr>
              <a:t>Recommended resources</a:t>
            </a:r>
            <a:endParaRPr kumimoji="0" lang="en-US" sz="4000" b="1" i="0" u="none" strike="noStrike" kern="1200" cap="all" spc="0" normalizeH="0" baseline="0" noProof="0" dirty="0">
              <a:ln>
                <a:noFill/>
              </a:ln>
              <a:solidFill>
                <a:srgbClr val="7F7F7F"/>
              </a:solidFill>
              <a:effectLst/>
              <a:uLnTx/>
              <a:uFillTx/>
              <a:latin typeface="+mj-lt"/>
              <a:ea typeface="+mj-ea"/>
              <a:cs typeface="+mj-cs"/>
            </a:endParaRPr>
          </a:p>
        </p:txBody>
      </p:sp>
      <p:pic>
        <p:nvPicPr>
          <p:cNvPr id="8" name="Picture 7"/>
          <p:cNvPicPr>
            <a:picLocks noChangeAspect="1"/>
          </p:cNvPicPr>
          <p:nvPr/>
        </p:nvPicPr>
        <p:blipFill>
          <a:blip r:embed="rId4"/>
          <a:stretch>
            <a:fillRect/>
          </a:stretch>
        </p:blipFill>
        <p:spPr>
          <a:xfrm>
            <a:off x="330200" y="762000"/>
            <a:ext cx="8356600" cy="600743"/>
          </a:xfrm>
          <a:prstGeom prst="rect">
            <a:avLst/>
          </a:prstGeom>
        </p:spPr>
      </p:pic>
      <p:sp>
        <p:nvSpPr>
          <p:cNvPr id="9" name="Teardrop 8"/>
          <p:cNvSpPr/>
          <p:nvPr/>
        </p:nvSpPr>
        <p:spPr>
          <a:xfrm>
            <a:off x="1600200" y="609600"/>
            <a:ext cx="5105400" cy="990600"/>
          </a:xfrm>
          <a:prstGeom prst="teardrop">
            <a:avLst/>
          </a:prstGeom>
          <a:noFill/>
          <a:ln w="57150">
            <a:solidFill>
              <a:schemeClr val="accent4">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1000" fill="hold"/>
                                        <p:tgtEl>
                                          <p:spTgt spid="8"/>
                                        </p:tgtEl>
                                        <p:attrNameLst>
                                          <p:attrName>ppt_w</p:attrName>
                                        </p:attrNameLst>
                                      </p:cBhvr>
                                      <p:tavLst>
                                        <p:tav tm="0">
                                          <p:val>
                                            <p:strVal val="#ppt_w*0.70"/>
                                          </p:val>
                                        </p:tav>
                                        <p:tav tm="100000">
                                          <p:val>
                                            <p:strVal val="#ppt_w"/>
                                          </p:val>
                                        </p:tav>
                                      </p:tavLst>
                                    </p:anim>
                                    <p:anim calcmode="lin" valueType="num">
                                      <p:cBhvr>
                                        <p:cTn id="14" dur="1000" fill="hold"/>
                                        <p:tgtEl>
                                          <p:spTgt spid="8"/>
                                        </p:tgtEl>
                                        <p:attrNameLst>
                                          <p:attrName>ppt_h</p:attrName>
                                        </p:attrNameLst>
                                      </p:cBhvr>
                                      <p:tavLst>
                                        <p:tav tm="0">
                                          <p:val>
                                            <p:strVal val="#ppt_h"/>
                                          </p:val>
                                        </p:tav>
                                        <p:tav tm="100000">
                                          <p:val>
                                            <p:strVal val="#ppt_h"/>
                                          </p:val>
                                        </p:tav>
                                      </p:tavLst>
                                    </p:anim>
                                    <p:animEffect transition="in" filter="fade">
                                      <p:cBhvr>
                                        <p:cTn id="15" dur="10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animBg="1"/>
    </p:bld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2200940" y="890910"/>
            <a:ext cx="4428460" cy="4671690"/>
          </a:xfrm>
          <a:prstGeom prst="rect">
            <a:avLst/>
          </a:prstGeom>
          <a:ln w="25400" cap="flat" cmpd="sng" algn="ctr">
            <a:solidFill>
              <a:schemeClr val="tx1"/>
            </a:solidFill>
            <a:prstDash val="lgDash"/>
            <a:round/>
            <a:headEnd type="none" w="med" len="med"/>
            <a:tailEnd type="none" w="med" len="med"/>
          </a:ln>
          <a:effectLst>
            <a:outerShdw blurRad="406400" dist="38100" dir="10800000">
              <a:schemeClr val="tx1">
                <a:lumMod val="75000"/>
                <a:alpha val="43000"/>
              </a:schemeClr>
            </a:outerShdw>
          </a:effectLst>
        </p:spPr>
      </p:pic>
      <p:sp>
        <p:nvSpPr>
          <p:cNvPr id="8" name="TextBox 7"/>
          <p:cNvSpPr txBox="1"/>
          <p:nvPr/>
        </p:nvSpPr>
        <p:spPr>
          <a:xfrm>
            <a:off x="2971800" y="5802868"/>
            <a:ext cx="4572000" cy="369332"/>
          </a:xfrm>
          <a:prstGeom prst="rect">
            <a:avLst/>
          </a:prstGeom>
          <a:noFill/>
        </p:spPr>
        <p:txBody>
          <a:bodyPr wrap="square" rtlCol="0">
            <a:spAutoFit/>
          </a:bodyPr>
          <a:lstStyle/>
          <a:p>
            <a:r>
              <a:rPr lang="en-US" dirty="0" smtClean="0"/>
              <a:t>http://</a:t>
            </a:r>
            <a:r>
              <a:rPr lang="en-US" dirty="0" err="1" smtClean="0"/>
              <a:t>medicationinfoshare.com</a:t>
            </a:r>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Personal Stories </a:t>
            </a:r>
            <a:endParaRPr lang="en-US" dirty="0"/>
          </a:p>
        </p:txBody>
      </p:sp>
      <p:pic>
        <p:nvPicPr>
          <p:cNvPr id="3" name="Picture 2"/>
          <p:cNvPicPr>
            <a:picLocks noChangeAspect="1"/>
          </p:cNvPicPr>
          <p:nvPr/>
        </p:nvPicPr>
        <p:blipFill>
          <a:blip r:embed="rId3"/>
          <a:stretch>
            <a:fillRect/>
          </a:stretch>
        </p:blipFill>
        <p:spPr>
          <a:xfrm>
            <a:off x="3124200" y="1981200"/>
            <a:ext cx="3327249" cy="3441700"/>
          </a:xfrm>
          <a:prstGeom prst="rect">
            <a:avLst/>
          </a:prstGeom>
        </p:spPr>
      </p:pic>
      <p:pic>
        <p:nvPicPr>
          <p:cNvPr id="4" name="Picture 3" descr="C:\Documents and Settings\tnaylor\Desktop\Personal\Community Pharmacy Collaboratives Project\Logos\FB_ProfilePic.png"/>
          <p:cNvPicPr>
            <a:picLocks noChangeAspect="1" noChangeArrowheads="1"/>
          </p:cNvPicPr>
          <p:nvPr/>
        </p:nvPicPr>
        <p:blipFill>
          <a:blip r:embed="rId4"/>
          <a:srcRect/>
          <a:stretch>
            <a:fillRect/>
          </a:stretch>
        </p:blipFill>
        <p:spPr bwMode="auto">
          <a:xfrm>
            <a:off x="457200" y="457200"/>
            <a:ext cx="762000" cy="762000"/>
          </a:xfrm>
          <a:prstGeom prst="rect">
            <a:avLst/>
          </a:prstGeom>
          <a:noFill/>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895599" y="228600"/>
            <a:ext cx="6019801" cy="6499085"/>
          </a:xfrm>
          <a:prstGeom prst="rect">
            <a:avLst/>
          </a:prstGeom>
        </p:spPr>
      </p:pic>
      <p:sp>
        <p:nvSpPr>
          <p:cNvPr id="4" name="Title 3"/>
          <p:cNvSpPr>
            <a:spLocks noGrp="1"/>
          </p:cNvSpPr>
          <p:nvPr>
            <p:ph type="title"/>
          </p:nvPr>
        </p:nvSpPr>
        <p:spPr>
          <a:xfrm>
            <a:off x="381000" y="0"/>
            <a:ext cx="2362200" cy="762000"/>
          </a:xfrm>
        </p:spPr>
        <p:txBody>
          <a:bodyPr>
            <a:noAutofit/>
          </a:bodyPr>
          <a:lstStyle/>
          <a:p>
            <a:r>
              <a:rPr lang="en-US" sz="2800" dirty="0" smtClean="0"/>
              <a:t>Links We Like</a:t>
            </a:r>
            <a:endParaRPr lang="en-US" sz="2800" dirty="0"/>
          </a:p>
        </p:txBody>
      </p:sp>
    </p:spTree>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Send us your suggestions</a:t>
            </a:r>
            <a:endParaRPr lang="en-US" dirty="0"/>
          </a:p>
        </p:txBody>
      </p:sp>
      <p:pic>
        <p:nvPicPr>
          <p:cNvPr id="4" name="Picture 3"/>
          <p:cNvPicPr>
            <a:picLocks noChangeAspect="1"/>
          </p:cNvPicPr>
          <p:nvPr/>
        </p:nvPicPr>
        <p:blipFill>
          <a:blip r:embed="rId3"/>
          <a:stretch>
            <a:fillRect/>
          </a:stretch>
        </p:blipFill>
        <p:spPr>
          <a:xfrm>
            <a:off x="1295400" y="2438400"/>
            <a:ext cx="3810000" cy="2857500"/>
          </a:xfrm>
          <a:prstGeom prst="rect">
            <a:avLst/>
          </a:prstGeom>
        </p:spPr>
      </p:pic>
      <p:sp>
        <p:nvSpPr>
          <p:cNvPr id="5" name="TextBox 4"/>
          <p:cNvSpPr txBox="1"/>
          <p:nvPr/>
        </p:nvSpPr>
        <p:spPr>
          <a:xfrm>
            <a:off x="5486400" y="2895600"/>
            <a:ext cx="2438400" cy="1754327"/>
          </a:xfrm>
          <a:prstGeom prst="rect">
            <a:avLst/>
          </a:prstGeom>
          <a:noFill/>
        </p:spPr>
        <p:txBody>
          <a:bodyPr wrap="square" rtlCol="0">
            <a:spAutoFit/>
          </a:bodyPr>
          <a:lstStyle/>
          <a:p>
            <a:r>
              <a:rPr lang="en-US" dirty="0" smtClean="0"/>
              <a:t>Websites</a:t>
            </a:r>
          </a:p>
          <a:p>
            <a:endParaRPr lang="en-US" dirty="0" smtClean="0"/>
          </a:p>
          <a:p>
            <a:r>
              <a:rPr lang="en-US" dirty="0" smtClean="0"/>
              <a:t>Tools you need</a:t>
            </a:r>
          </a:p>
          <a:p>
            <a:endParaRPr lang="en-US" dirty="0" smtClean="0"/>
          </a:p>
          <a:p>
            <a:r>
              <a:rPr lang="en-US" dirty="0" smtClean="0"/>
              <a:t>Navigator content</a:t>
            </a:r>
          </a:p>
          <a:p>
            <a:endParaRPr lang="en-US" dirty="0" smtClean="0"/>
          </a:p>
          <a:p>
            <a:endParaRPr lang="en-US" dirty="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t>Health Professional </a:t>
            </a:r>
            <a:br>
              <a:rPr lang="en-US" sz="3200" dirty="0" smtClean="0"/>
            </a:br>
            <a:r>
              <a:rPr lang="en-US" sz="3200" dirty="0" smtClean="0"/>
              <a:t>Mental Health and Therapeutics Resources</a:t>
            </a:r>
            <a:endParaRPr lang="en-US" sz="3200" dirty="0"/>
          </a:p>
        </p:txBody>
      </p:sp>
      <p:pic>
        <p:nvPicPr>
          <p:cNvPr id="5" name="Picture 4"/>
          <p:cNvPicPr>
            <a:picLocks noChangeAspect="1"/>
          </p:cNvPicPr>
          <p:nvPr/>
        </p:nvPicPr>
        <p:blipFill>
          <a:blip r:embed="rId3"/>
          <a:stretch>
            <a:fillRect/>
          </a:stretch>
        </p:blipFill>
        <p:spPr>
          <a:xfrm>
            <a:off x="1143000" y="2057400"/>
            <a:ext cx="4445000" cy="1663700"/>
          </a:xfrm>
          <a:prstGeom prst="rect">
            <a:avLst/>
          </a:prstGeom>
        </p:spPr>
      </p:pic>
      <p:pic>
        <p:nvPicPr>
          <p:cNvPr id="6" name="Picture 5"/>
          <p:cNvPicPr>
            <a:picLocks noChangeAspect="1"/>
          </p:cNvPicPr>
          <p:nvPr/>
        </p:nvPicPr>
        <p:blipFill>
          <a:blip r:embed="rId4"/>
          <a:stretch>
            <a:fillRect/>
          </a:stretch>
        </p:blipFill>
        <p:spPr>
          <a:xfrm>
            <a:off x="1143000" y="3429000"/>
            <a:ext cx="5107288" cy="2990354"/>
          </a:xfrm>
          <a:prstGeom prst="rect">
            <a:avLst/>
          </a:prstGeom>
        </p:spPr>
      </p:pic>
      <p:sp>
        <p:nvSpPr>
          <p:cNvPr id="7" name="TextBox 6"/>
          <p:cNvSpPr txBox="1"/>
          <p:nvPr/>
        </p:nvSpPr>
        <p:spPr>
          <a:xfrm>
            <a:off x="1447800" y="4953000"/>
            <a:ext cx="3657600" cy="369332"/>
          </a:xfrm>
          <a:prstGeom prst="rect">
            <a:avLst/>
          </a:prstGeom>
          <a:noFill/>
        </p:spPr>
        <p:txBody>
          <a:bodyPr wrap="square" rtlCol="0">
            <a:spAutoFit/>
          </a:bodyPr>
          <a:lstStyle/>
          <a:p>
            <a:pPr algn="ctr"/>
            <a:r>
              <a:rPr lang="en-US" dirty="0" smtClean="0"/>
              <a:t>mtm2013</a:t>
            </a:r>
            <a:endParaRPr lang="en-US" dirty="0"/>
          </a:p>
        </p:txBody>
      </p:sp>
      <p:pic>
        <p:nvPicPr>
          <p:cNvPr id="8" name="Picture 7"/>
          <p:cNvPicPr>
            <a:picLocks noChangeAspect="1"/>
          </p:cNvPicPr>
          <p:nvPr/>
        </p:nvPicPr>
        <p:blipFill>
          <a:blip r:embed="rId5"/>
          <a:stretch>
            <a:fillRect/>
          </a:stretch>
        </p:blipFill>
        <p:spPr>
          <a:xfrm>
            <a:off x="1143000" y="3048000"/>
            <a:ext cx="51816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we’re going to discuss:</a:t>
            </a:r>
            <a:endParaRPr lang="en-US" dirty="0"/>
          </a:p>
        </p:txBody>
      </p:sp>
      <p:graphicFrame>
        <p:nvGraphicFramePr>
          <p:cNvPr id="4" name="Content Placeholder 3"/>
          <p:cNvGraphicFramePr>
            <a:graphicFrameLocks noGrp="1"/>
          </p:cNvGraphicFramePr>
          <p:nvPr>
            <p:ph idx="1"/>
          </p:nvPr>
        </p:nvGraphicFramePr>
        <p:xfrm>
          <a:off x="1447800" y="1371600"/>
          <a:ext cx="7239000" cy="1112520"/>
        </p:xfrm>
        <a:graphic>
          <a:graphicData uri="http://schemas.openxmlformats.org/drawingml/2006/table">
            <a:tbl>
              <a:tblPr firstRow="1" bandRow="1">
                <a:tableStyleId>{2D5ABB26-0587-4C30-8999-92F81FD0307C}</a:tableStyleId>
              </a:tblPr>
              <a:tblGrid>
                <a:gridCol w="804333"/>
                <a:gridCol w="6434667"/>
              </a:tblGrid>
              <a:tr h="370840">
                <a:tc>
                  <a:txBody>
                    <a:bodyPr/>
                    <a:lstStyle/>
                    <a:p>
                      <a:r>
                        <a:rPr lang="en-US" dirty="0" smtClean="0"/>
                        <a:t>0:00</a:t>
                      </a:r>
                      <a:endParaRPr lang="en-US" dirty="0"/>
                    </a:p>
                  </a:txBody>
                  <a:tcPr>
                    <a:lnL w="12700" cap="flat" cmpd="sng" algn="ctr">
                      <a:solidFill>
                        <a:prstClr val="black"/>
                      </a:solidFill>
                      <a:prstDash val="sysDot"/>
                      <a:round/>
                      <a:headEnd type="none" w="med" len="med"/>
                      <a:tailEnd type="none" w="med" len="med"/>
                    </a:lnL>
                    <a:lnR w="12700" cap="flat" cmpd="sng" algn="ctr">
                      <a:solidFill>
                        <a:prstClr val="black"/>
                      </a:solidFill>
                      <a:prstDash val="sysDot"/>
                      <a:round/>
                      <a:headEnd type="none" w="med" len="med"/>
                      <a:tailEnd type="none" w="med" len="med"/>
                    </a:lnR>
                    <a:lnT w="12700" cap="flat" cmpd="sng" algn="ctr">
                      <a:solidFill>
                        <a:prstClr val="black"/>
                      </a:solidFill>
                      <a:prstDash val="sysDot"/>
                      <a:round/>
                      <a:headEnd type="none" w="med" len="med"/>
                      <a:tailEnd type="none" w="med" len="med"/>
                    </a:lnT>
                    <a:lnB w="12700" cap="flat" cmpd="sng" algn="ctr">
                      <a:solidFill>
                        <a:prstClr val="black"/>
                      </a:solidFill>
                      <a:prstDash val="sysDot"/>
                      <a:round/>
                      <a:headEnd type="none" w="med" len="med"/>
                      <a:tailEnd type="none" w="med" len="med"/>
                    </a:lnB>
                  </a:tcPr>
                </a:tc>
                <a:tc>
                  <a:txBody>
                    <a:bodyPr/>
                    <a:lstStyle/>
                    <a:p>
                      <a:r>
                        <a:rPr lang="en-US" dirty="0" smtClean="0"/>
                        <a:t>XXXXX</a:t>
                      </a:r>
                      <a:endParaRPr lang="en-US" dirty="0"/>
                    </a:p>
                  </a:txBody>
                  <a:tcPr>
                    <a:lnL w="12700" cap="flat" cmpd="sng" algn="ctr">
                      <a:solidFill>
                        <a:prstClr val="black"/>
                      </a:solidFill>
                      <a:prstDash val="sysDot"/>
                      <a:round/>
                      <a:headEnd type="none" w="med" len="med"/>
                      <a:tailEnd type="none" w="med" len="med"/>
                    </a:lnL>
                    <a:lnR w="12700" cap="flat" cmpd="sng" algn="ctr">
                      <a:solidFill>
                        <a:prstClr val="black"/>
                      </a:solidFill>
                      <a:prstDash val="sysDot"/>
                      <a:round/>
                      <a:headEnd type="none" w="med" len="med"/>
                      <a:tailEnd type="none" w="med" len="med"/>
                    </a:lnR>
                    <a:lnT w="12700" cap="flat" cmpd="sng" algn="ctr">
                      <a:solidFill>
                        <a:prstClr val="black"/>
                      </a:solidFill>
                      <a:prstDash val="sysDot"/>
                      <a:round/>
                      <a:headEnd type="none" w="med" len="med"/>
                      <a:tailEnd type="none" w="med" len="med"/>
                    </a:lnT>
                    <a:lnB w="12700" cap="flat" cmpd="sng" algn="ctr">
                      <a:solidFill>
                        <a:prstClr val="black"/>
                      </a:solidFill>
                      <a:prstDash val="sysDot"/>
                      <a:round/>
                      <a:headEnd type="none" w="med" len="med"/>
                      <a:tailEnd type="none" w="med" len="med"/>
                    </a:lnB>
                  </a:tcPr>
                </a:tc>
              </a:tr>
              <a:tr h="370840">
                <a:tc>
                  <a:txBody>
                    <a:bodyPr/>
                    <a:lstStyle/>
                    <a:p>
                      <a:r>
                        <a:rPr lang="en-US" dirty="0" smtClean="0"/>
                        <a:t>0:00</a:t>
                      </a:r>
                      <a:endParaRPr lang="en-US" dirty="0"/>
                    </a:p>
                  </a:txBody>
                  <a:tcPr>
                    <a:lnL w="12700" cap="flat" cmpd="sng" algn="ctr">
                      <a:solidFill>
                        <a:prstClr val="black"/>
                      </a:solidFill>
                      <a:prstDash val="sysDot"/>
                      <a:round/>
                      <a:headEnd type="none" w="med" len="med"/>
                      <a:tailEnd type="none" w="med" len="med"/>
                    </a:lnL>
                    <a:lnR w="12700" cap="flat" cmpd="sng" algn="ctr">
                      <a:solidFill>
                        <a:prstClr val="black"/>
                      </a:solidFill>
                      <a:prstDash val="sysDot"/>
                      <a:round/>
                      <a:headEnd type="none" w="med" len="med"/>
                      <a:tailEnd type="none" w="med" len="med"/>
                    </a:lnR>
                    <a:lnT w="12700" cap="flat" cmpd="sng" algn="ctr">
                      <a:solidFill>
                        <a:prstClr val="black"/>
                      </a:solidFill>
                      <a:prstDash val="sysDot"/>
                      <a:round/>
                      <a:headEnd type="none" w="med" len="med"/>
                      <a:tailEnd type="none" w="med" len="med"/>
                    </a:lnT>
                    <a:lnB w="12700" cap="flat" cmpd="sng" algn="ctr">
                      <a:solidFill>
                        <a:prstClr val="black"/>
                      </a:solidFill>
                      <a:prstDash val="sysDot"/>
                      <a:round/>
                      <a:headEnd type="none" w="med" len="med"/>
                      <a:tailEnd type="none" w="med" len="med"/>
                    </a:lnB>
                  </a:tcPr>
                </a:tc>
                <a:tc>
                  <a:txBody>
                    <a:bodyPr/>
                    <a:lstStyle/>
                    <a:p>
                      <a:r>
                        <a:rPr lang="en-US" dirty="0" smtClean="0"/>
                        <a:t>YYYYYYY</a:t>
                      </a:r>
                      <a:endParaRPr lang="en-US" dirty="0"/>
                    </a:p>
                  </a:txBody>
                  <a:tcPr>
                    <a:lnL w="12700" cap="flat" cmpd="sng" algn="ctr">
                      <a:solidFill>
                        <a:prstClr val="black"/>
                      </a:solidFill>
                      <a:prstDash val="sysDot"/>
                      <a:round/>
                      <a:headEnd type="none" w="med" len="med"/>
                      <a:tailEnd type="none" w="med" len="med"/>
                    </a:lnL>
                    <a:lnR w="12700" cap="flat" cmpd="sng" algn="ctr">
                      <a:solidFill>
                        <a:prstClr val="black"/>
                      </a:solidFill>
                      <a:prstDash val="sysDot"/>
                      <a:round/>
                      <a:headEnd type="none" w="med" len="med"/>
                      <a:tailEnd type="none" w="med" len="med"/>
                    </a:lnR>
                    <a:lnT w="12700" cap="flat" cmpd="sng" algn="ctr">
                      <a:solidFill>
                        <a:prstClr val="black"/>
                      </a:solidFill>
                      <a:prstDash val="sysDot"/>
                      <a:round/>
                      <a:headEnd type="none" w="med" len="med"/>
                      <a:tailEnd type="none" w="med" len="med"/>
                    </a:lnT>
                    <a:lnB w="12700" cap="flat" cmpd="sng" algn="ctr">
                      <a:solidFill>
                        <a:prstClr val="black"/>
                      </a:solidFill>
                      <a:prstDash val="sysDot"/>
                      <a:round/>
                      <a:headEnd type="none" w="med" len="med"/>
                      <a:tailEnd type="none" w="med" len="med"/>
                    </a:lnB>
                  </a:tcPr>
                </a:tc>
              </a:tr>
              <a:tr h="370840">
                <a:tc>
                  <a:txBody>
                    <a:bodyPr/>
                    <a:lstStyle/>
                    <a:p>
                      <a:endParaRPr lang="en-US" dirty="0"/>
                    </a:p>
                  </a:txBody>
                  <a:tcPr>
                    <a:lnL w="12700" cap="flat" cmpd="sng" algn="ctr">
                      <a:solidFill>
                        <a:prstClr val="black"/>
                      </a:solidFill>
                      <a:prstDash val="sysDot"/>
                      <a:round/>
                      <a:headEnd type="none" w="med" len="med"/>
                      <a:tailEnd type="none" w="med" len="med"/>
                    </a:lnL>
                    <a:lnR w="12700" cap="flat" cmpd="sng" algn="ctr">
                      <a:solidFill>
                        <a:prstClr val="black"/>
                      </a:solidFill>
                      <a:prstDash val="sysDot"/>
                      <a:round/>
                      <a:headEnd type="none" w="med" len="med"/>
                      <a:tailEnd type="none" w="med" len="med"/>
                    </a:lnR>
                    <a:lnT w="12700" cap="flat" cmpd="sng" algn="ctr">
                      <a:solidFill>
                        <a:prstClr val="black"/>
                      </a:solidFill>
                      <a:prstDash val="sysDot"/>
                      <a:round/>
                      <a:headEnd type="none" w="med" len="med"/>
                      <a:tailEnd type="none" w="med" len="med"/>
                    </a:lnT>
                    <a:lnB w="12700" cap="flat" cmpd="sng" algn="ctr">
                      <a:solidFill>
                        <a:prstClr val="black"/>
                      </a:solidFill>
                      <a:prstDash val="sysDot"/>
                      <a:round/>
                      <a:headEnd type="none" w="med" len="med"/>
                      <a:tailEnd type="none" w="med" len="med"/>
                    </a:lnB>
                  </a:tcPr>
                </a:tc>
                <a:tc>
                  <a:txBody>
                    <a:bodyPr/>
                    <a:lstStyle/>
                    <a:p>
                      <a:endParaRPr lang="en-US" dirty="0"/>
                    </a:p>
                  </a:txBody>
                  <a:tcPr>
                    <a:lnL w="12700" cap="flat" cmpd="sng" algn="ctr">
                      <a:solidFill>
                        <a:prstClr val="black"/>
                      </a:solidFill>
                      <a:prstDash val="sysDot"/>
                      <a:round/>
                      <a:headEnd type="none" w="med" len="med"/>
                      <a:tailEnd type="none" w="med" len="med"/>
                    </a:lnL>
                    <a:lnR w="12700" cap="flat" cmpd="sng" algn="ctr">
                      <a:solidFill>
                        <a:prstClr val="black"/>
                      </a:solidFill>
                      <a:prstDash val="sysDot"/>
                      <a:round/>
                      <a:headEnd type="none" w="med" len="med"/>
                      <a:tailEnd type="none" w="med" len="med"/>
                    </a:lnR>
                    <a:lnT w="12700" cap="flat" cmpd="sng" algn="ctr">
                      <a:solidFill>
                        <a:prstClr val="black"/>
                      </a:solidFill>
                      <a:prstDash val="sysDot"/>
                      <a:round/>
                      <a:headEnd type="none" w="med" len="med"/>
                      <a:tailEnd type="none" w="med" len="med"/>
                    </a:lnT>
                    <a:lnB w="12700" cap="flat" cmpd="sng" algn="ctr">
                      <a:solidFill>
                        <a:prstClr val="black"/>
                      </a:solidFill>
                      <a:prstDash val="sysDot"/>
                      <a:round/>
                      <a:headEnd type="none" w="med" len="med"/>
                      <a:tailEnd type="none" w="med" len="med"/>
                    </a:lnB>
                  </a:tcPr>
                </a:tc>
              </a:tr>
            </a:tbl>
          </a:graphicData>
        </a:graphic>
      </p:graphicFrame>
      <p:pic>
        <p:nvPicPr>
          <p:cNvPr id="5" name="Picture 4" descr="C:\Documents and Settings\tnaylor\Desktop\Personal\Community Pharmacy Collaboratives Project\Logos\FB_ProfilePic.png"/>
          <p:cNvPicPr>
            <a:picLocks noChangeAspect="1" noChangeArrowheads="1"/>
          </p:cNvPicPr>
          <p:nvPr/>
        </p:nvPicPr>
        <p:blipFill>
          <a:blip r:embed="rId2"/>
          <a:srcRect/>
          <a:stretch>
            <a:fillRect/>
          </a:stretch>
        </p:blipFill>
        <p:spPr bwMode="auto">
          <a:xfrm>
            <a:off x="381000" y="533400"/>
            <a:ext cx="762000" cy="762000"/>
          </a:xfrm>
          <a:prstGeom prst="rect">
            <a:avLst/>
          </a:prstGeom>
          <a:noFill/>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Case 1: Fran </a:t>
            </a:r>
            <a:endParaRPr lang="en-US" dirty="0"/>
          </a:p>
        </p:txBody>
      </p:sp>
      <p:sp>
        <p:nvSpPr>
          <p:cNvPr id="3" name="TextBox 2"/>
          <p:cNvSpPr txBox="1"/>
          <p:nvPr/>
        </p:nvSpPr>
        <p:spPr>
          <a:xfrm>
            <a:off x="1524000" y="1676400"/>
            <a:ext cx="6705600" cy="3231654"/>
          </a:xfrm>
          <a:prstGeom prst="rect">
            <a:avLst/>
          </a:prstGeom>
          <a:noFill/>
        </p:spPr>
        <p:txBody>
          <a:bodyPr wrap="square" rtlCol="0">
            <a:spAutoFit/>
          </a:bodyPr>
          <a:lstStyle/>
          <a:p>
            <a:pPr marL="1169988" indent="-1169988">
              <a:spcAft>
                <a:spcPts val="1800"/>
              </a:spcAft>
              <a:tabLst>
                <a:tab pos="1169988" algn="l"/>
              </a:tabLst>
            </a:pPr>
            <a:r>
              <a:rPr lang="en-US" sz="2400" dirty="0" smtClean="0"/>
              <a:t>Time:   	8:00 pm on a Monday evening</a:t>
            </a:r>
          </a:p>
          <a:p>
            <a:pPr marL="1169988" indent="-1169988">
              <a:spcAft>
                <a:spcPts val="1800"/>
              </a:spcAft>
              <a:tabLst>
                <a:tab pos="1169988" algn="l"/>
              </a:tabLst>
            </a:pPr>
            <a:r>
              <a:rPr lang="en-US" sz="2400" dirty="0" smtClean="0"/>
              <a:t>Place: 	Community pharmacy in a town somewhere between Truro &amp; Moncton </a:t>
            </a:r>
          </a:p>
          <a:p>
            <a:pPr marL="1169988" indent="-1169988">
              <a:spcAft>
                <a:spcPts val="1800"/>
              </a:spcAft>
              <a:tabLst>
                <a:tab pos="1169988" algn="l"/>
              </a:tabLst>
            </a:pPr>
            <a:r>
              <a:rPr lang="en-US" sz="2400" dirty="0" smtClean="0"/>
              <a:t>Setting: 	Pharmacy area is empty</a:t>
            </a:r>
          </a:p>
          <a:p>
            <a:pPr marL="1169988" indent="-1169988">
              <a:spcAft>
                <a:spcPts val="1800"/>
              </a:spcAft>
              <a:tabLst>
                <a:tab pos="1169988" algn="l"/>
              </a:tabLst>
            </a:pPr>
            <a:r>
              <a:rPr lang="en-US" sz="2400" dirty="0" smtClean="0"/>
              <a:t> 	Fran is seen at the OTC section</a:t>
            </a:r>
          </a:p>
          <a:p>
            <a:pPr>
              <a:spcAft>
                <a:spcPts val="1800"/>
              </a:spcAft>
            </a:pPr>
            <a:r>
              <a:rPr lang="en-US" sz="2400" dirty="0" smtClean="0"/>
              <a:t> </a:t>
            </a:r>
            <a:endParaRPr lang="en-US" sz="2400" dirty="0"/>
          </a:p>
        </p:txBody>
      </p:sp>
      <p:pic>
        <p:nvPicPr>
          <p:cNvPr id="4" name="Picture 3" descr="C:\Documents and Settings\tnaylor\Desktop\Personal\Community Pharmacy Collaboratives Project\Logos\FB_ProfilePic.png"/>
          <p:cNvPicPr>
            <a:picLocks noChangeAspect="1" noChangeArrowheads="1"/>
          </p:cNvPicPr>
          <p:nvPr/>
        </p:nvPicPr>
        <p:blipFill>
          <a:blip r:embed="rId3"/>
          <a:srcRect/>
          <a:stretch>
            <a:fillRect/>
          </a:stretch>
        </p:blipFill>
        <p:spPr bwMode="auto">
          <a:xfrm>
            <a:off x="457200" y="457200"/>
            <a:ext cx="762000" cy="762000"/>
          </a:xfrm>
          <a:prstGeom prst="rect">
            <a:avLst/>
          </a:prstGeom>
          <a:noFill/>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990600" y="1219200"/>
            <a:ext cx="11128723" cy="4667250"/>
          </a:xfrm>
          <a:prstGeom prst="rect">
            <a:avLst/>
          </a:prstGeom>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Fran: Debrief</a:t>
            </a:r>
            <a:endParaRPr lang="en-US" dirty="0"/>
          </a:p>
        </p:txBody>
      </p:sp>
      <p:sp>
        <p:nvSpPr>
          <p:cNvPr id="3" name="Content Placeholder 2"/>
          <p:cNvSpPr>
            <a:spLocks noGrp="1"/>
          </p:cNvSpPr>
          <p:nvPr>
            <p:ph idx="1"/>
          </p:nvPr>
        </p:nvSpPr>
        <p:spPr>
          <a:xfrm>
            <a:off x="457200" y="1600200"/>
            <a:ext cx="6858000" cy="4525963"/>
          </a:xfrm>
        </p:spPr>
        <p:txBody>
          <a:bodyPr>
            <a:normAutofit/>
          </a:bodyPr>
          <a:lstStyle/>
          <a:p>
            <a:pPr>
              <a:spcAft>
                <a:spcPts val="1200"/>
              </a:spcAft>
            </a:pPr>
            <a:r>
              <a:rPr lang="en-US" sz="2800" dirty="0" smtClean="0"/>
              <a:t>What are your thoughts about the case?</a:t>
            </a:r>
          </a:p>
          <a:p>
            <a:pPr>
              <a:spcAft>
                <a:spcPts val="1200"/>
              </a:spcAft>
            </a:pPr>
            <a:r>
              <a:rPr lang="en-US" sz="2800" dirty="0" smtClean="0"/>
              <a:t>Do you have experience with people who are at risk of self harm or attempting suicide? </a:t>
            </a:r>
          </a:p>
          <a:p>
            <a:pPr>
              <a:spcAft>
                <a:spcPts val="1200"/>
              </a:spcAft>
            </a:pPr>
            <a:r>
              <a:rPr lang="en-US" sz="2800" dirty="0" smtClean="0"/>
              <a:t>How did Mark do in detecting, assessing, supporting, triaging Fran? </a:t>
            </a:r>
          </a:p>
          <a:p>
            <a:pPr>
              <a:spcAft>
                <a:spcPts val="1200"/>
              </a:spcAft>
            </a:pPr>
            <a:r>
              <a:rPr lang="en-US" sz="2800" dirty="0" smtClean="0"/>
              <a:t>Is this something that you and other pharmacists can do?</a:t>
            </a:r>
            <a:endParaRPr lang="en-US" sz="2800" dirty="0"/>
          </a:p>
        </p:txBody>
      </p:sp>
      <p:pic>
        <p:nvPicPr>
          <p:cNvPr id="4" name="Picture 3" descr="C:\Documents and Settings\tnaylor\Desktop\Personal\Community Pharmacy Collaboratives Project\Logos\FB_ProfilePic.png"/>
          <p:cNvPicPr>
            <a:picLocks noChangeAspect="1" noChangeArrowheads="1"/>
          </p:cNvPicPr>
          <p:nvPr/>
        </p:nvPicPr>
        <p:blipFill>
          <a:blip r:embed="rId2"/>
          <a:srcRect/>
          <a:stretch>
            <a:fillRect/>
          </a:stretch>
        </p:blipFill>
        <p:spPr bwMode="auto">
          <a:xfrm>
            <a:off x="457200" y="457200"/>
            <a:ext cx="762000" cy="762000"/>
          </a:xfrm>
          <a:prstGeom prst="rect">
            <a:avLst/>
          </a:prstGeom>
          <a:noFill/>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t>Suicide Assessment &amp; Management Tools for Pharmacists </a:t>
            </a:r>
            <a:endParaRPr lang="en-US" sz="3600" dirty="0"/>
          </a:p>
        </p:txBody>
      </p:sp>
      <p:pic>
        <p:nvPicPr>
          <p:cNvPr id="4" name="Picture 3" descr="C:\Documents and Settings\tnaylor\Desktop\Personal\Community Pharmacy Collaboratives Project\Logos\FB_ProfilePic.png"/>
          <p:cNvPicPr>
            <a:picLocks noChangeAspect="1" noChangeArrowheads="1"/>
          </p:cNvPicPr>
          <p:nvPr/>
        </p:nvPicPr>
        <p:blipFill>
          <a:blip r:embed="rId2"/>
          <a:srcRect/>
          <a:stretch>
            <a:fillRect/>
          </a:stretch>
        </p:blipFill>
        <p:spPr bwMode="auto">
          <a:xfrm>
            <a:off x="457200" y="457200"/>
            <a:ext cx="762000" cy="762000"/>
          </a:xfrm>
          <a:prstGeom prst="rect">
            <a:avLst/>
          </a:prstGeom>
          <a:noFill/>
        </p:spPr>
      </p:pic>
      <p:pic>
        <p:nvPicPr>
          <p:cNvPr id="9" name="Picture 8"/>
          <p:cNvPicPr>
            <a:picLocks noChangeAspect="1"/>
          </p:cNvPicPr>
          <p:nvPr/>
        </p:nvPicPr>
        <p:blipFill>
          <a:blip r:embed="rId3"/>
          <a:stretch>
            <a:fillRect/>
          </a:stretch>
        </p:blipFill>
        <p:spPr>
          <a:xfrm>
            <a:off x="76200" y="2057400"/>
            <a:ext cx="3702050" cy="1873250"/>
          </a:xfrm>
          <a:prstGeom prst="rect">
            <a:avLst/>
          </a:prstGeom>
        </p:spPr>
      </p:pic>
      <p:pic>
        <p:nvPicPr>
          <p:cNvPr id="10" name="Picture 9"/>
          <p:cNvPicPr>
            <a:picLocks noChangeAspect="1"/>
          </p:cNvPicPr>
          <p:nvPr/>
        </p:nvPicPr>
        <p:blipFill>
          <a:blip r:embed="rId4"/>
          <a:stretch>
            <a:fillRect/>
          </a:stretch>
        </p:blipFill>
        <p:spPr>
          <a:xfrm>
            <a:off x="457200" y="4114800"/>
            <a:ext cx="3048000" cy="1016000"/>
          </a:xfrm>
          <a:prstGeom prst="rect">
            <a:avLst/>
          </a:prstGeom>
        </p:spPr>
      </p:pic>
      <p:pic>
        <p:nvPicPr>
          <p:cNvPr id="11" name="Picture 10"/>
          <p:cNvPicPr>
            <a:picLocks noChangeAspect="1"/>
          </p:cNvPicPr>
          <p:nvPr/>
        </p:nvPicPr>
        <p:blipFill>
          <a:blip r:embed="rId5"/>
          <a:stretch>
            <a:fillRect/>
          </a:stretch>
        </p:blipFill>
        <p:spPr>
          <a:xfrm>
            <a:off x="4188522" y="2209800"/>
            <a:ext cx="4955478" cy="965200"/>
          </a:xfrm>
          <a:prstGeom prst="rect">
            <a:avLst/>
          </a:prstGeom>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t>Suicide Assessment &amp; Management Tools for Pharmacists </a:t>
            </a:r>
            <a:endParaRPr lang="en-US" sz="3600" dirty="0"/>
          </a:p>
        </p:txBody>
      </p:sp>
      <p:sp>
        <p:nvSpPr>
          <p:cNvPr id="3" name="Content Placeholder 2"/>
          <p:cNvSpPr>
            <a:spLocks noGrp="1"/>
          </p:cNvSpPr>
          <p:nvPr>
            <p:ph idx="1"/>
          </p:nvPr>
        </p:nvSpPr>
        <p:spPr>
          <a:xfrm>
            <a:off x="457200" y="1981201"/>
            <a:ext cx="8686800" cy="685800"/>
          </a:xfrm>
        </p:spPr>
        <p:txBody>
          <a:bodyPr/>
          <a:lstStyle/>
          <a:p>
            <a:pPr marL="0" indent="0">
              <a:buNone/>
            </a:pPr>
            <a:r>
              <a:rPr lang="en-US" sz="2800" dirty="0" smtClean="0"/>
              <a:t>When you are concerned about someone being suicidal:</a:t>
            </a:r>
          </a:p>
          <a:p>
            <a:endParaRPr lang="en-US" dirty="0"/>
          </a:p>
        </p:txBody>
      </p:sp>
      <p:pic>
        <p:nvPicPr>
          <p:cNvPr id="4" name="Picture 3" descr="C:\Documents and Settings\tnaylor\Desktop\Personal\Community Pharmacy Collaboratives Project\Logos\FB_ProfilePic.png"/>
          <p:cNvPicPr>
            <a:picLocks noChangeAspect="1" noChangeArrowheads="1"/>
          </p:cNvPicPr>
          <p:nvPr/>
        </p:nvPicPr>
        <p:blipFill>
          <a:blip r:embed="rId2"/>
          <a:srcRect/>
          <a:stretch>
            <a:fillRect/>
          </a:stretch>
        </p:blipFill>
        <p:spPr bwMode="auto">
          <a:xfrm>
            <a:off x="457200" y="457200"/>
            <a:ext cx="762000" cy="762000"/>
          </a:xfrm>
          <a:prstGeom prst="rect">
            <a:avLst/>
          </a:prstGeom>
          <a:noFill/>
        </p:spPr>
      </p:pic>
      <p:sp>
        <p:nvSpPr>
          <p:cNvPr id="6" name="TextBox 5"/>
          <p:cNvSpPr txBox="1"/>
          <p:nvPr/>
        </p:nvSpPr>
        <p:spPr>
          <a:xfrm>
            <a:off x="3581400" y="3657600"/>
            <a:ext cx="4800600" cy="2677656"/>
          </a:xfrm>
          <a:prstGeom prst="rect">
            <a:avLst/>
          </a:prstGeom>
          <a:noFill/>
        </p:spPr>
        <p:txBody>
          <a:bodyPr wrap="square" rtlCol="0">
            <a:spAutoFit/>
          </a:bodyPr>
          <a:lstStyle/>
          <a:p>
            <a:pPr>
              <a:spcAft>
                <a:spcPts val="600"/>
              </a:spcAft>
            </a:pPr>
            <a:r>
              <a:rPr lang="en-US" sz="2800" b="1" dirty="0" smtClean="0">
                <a:solidFill>
                  <a:schemeClr val="accent6">
                    <a:lumMod val="50000"/>
                  </a:schemeClr>
                </a:solidFill>
              </a:rPr>
              <a:t>2. Assess the plan</a:t>
            </a:r>
            <a:endParaRPr lang="en-US" sz="2400" b="1" dirty="0" smtClean="0">
              <a:solidFill>
                <a:schemeClr val="accent6">
                  <a:lumMod val="50000"/>
                </a:schemeClr>
              </a:solidFill>
            </a:endParaRPr>
          </a:p>
          <a:p>
            <a:pPr marL="625475" indent="-363538">
              <a:spcAft>
                <a:spcPts val="600"/>
              </a:spcAft>
              <a:buFont typeface="Arial"/>
              <a:buChar char="•"/>
            </a:pPr>
            <a:r>
              <a:rPr lang="en-US" sz="2400" dirty="0" smtClean="0">
                <a:solidFill>
                  <a:schemeClr val="accent6">
                    <a:lumMod val="50000"/>
                  </a:schemeClr>
                </a:solidFill>
              </a:rPr>
              <a:t>Is it potentially lethal?</a:t>
            </a:r>
          </a:p>
          <a:p>
            <a:pPr marL="625475" indent="-363538">
              <a:spcAft>
                <a:spcPts val="600"/>
              </a:spcAft>
              <a:buFont typeface="Arial"/>
              <a:buChar char="•"/>
            </a:pPr>
            <a:r>
              <a:rPr lang="en-US" sz="2400" dirty="0" smtClean="0">
                <a:solidFill>
                  <a:schemeClr val="accent6">
                    <a:lumMod val="50000"/>
                  </a:schemeClr>
                </a:solidFill>
              </a:rPr>
              <a:t>Is there access to the means? </a:t>
            </a:r>
          </a:p>
          <a:p>
            <a:pPr marL="625475" indent="-363538">
              <a:spcAft>
                <a:spcPts val="600"/>
              </a:spcAft>
              <a:buFont typeface="Arial"/>
              <a:buChar char="•"/>
            </a:pPr>
            <a:r>
              <a:rPr lang="en-US" sz="2400" dirty="0" smtClean="0">
                <a:solidFill>
                  <a:schemeClr val="accent6">
                    <a:lumMod val="50000"/>
                  </a:schemeClr>
                </a:solidFill>
              </a:rPr>
              <a:t>Is there a place and time? </a:t>
            </a:r>
          </a:p>
          <a:p>
            <a:pPr marL="625475" indent="-363538">
              <a:spcAft>
                <a:spcPts val="600"/>
              </a:spcAft>
              <a:buFont typeface="Arial"/>
              <a:buChar char="•"/>
            </a:pPr>
            <a:r>
              <a:rPr lang="en-US" sz="2400" dirty="0" smtClean="0">
                <a:solidFill>
                  <a:schemeClr val="accent6">
                    <a:lumMod val="50000"/>
                  </a:schemeClr>
                </a:solidFill>
              </a:rPr>
              <a:t>Have final arrangements been made? </a:t>
            </a:r>
            <a:endParaRPr lang="en-US" sz="2400" dirty="0">
              <a:solidFill>
                <a:schemeClr val="accent6">
                  <a:lumMod val="50000"/>
                </a:schemeClr>
              </a:solidFill>
            </a:endParaRPr>
          </a:p>
        </p:txBody>
      </p:sp>
      <p:sp>
        <p:nvSpPr>
          <p:cNvPr id="7" name="Rectangle 6"/>
          <p:cNvSpPr/>
          <p:nvPr/>
        </p:nvSpPr>
        <p:spPr>
          <a:xfrm>
            <a:off x="228600" y="2690336"/>
            <a:ext cx="6400800" cy="2296013"/>
          </a:xfrm>
          <a:prstGeom prst="rect">
            <a:avLst/>
          </a:prstGeom>
        </p:spPr>
        <p:txBody>
          <a:bodyPr wrap="square">
            <a:spAutoFit/>
          </a:bodyPr>
          <a:lstStyle/>
          <a:p>
            <a:pPr marL="725488" lvl="1" indent="-325438">
              <a:spcBef>
                <a:spcPct val="20000"/>
              </a:spcBef>
            </a:pPr>
            <a:r>
              <a:rPr lang="en-US" sz="2800" b="1" dirty="0" smtClean="0">
                <a:solidFill>
                  <a:schemeClr val="accent3">
                    <a:lumMod val="75000"/>
                  </a:schemeClr>
                </a:solidFill>
              </a:rPr>
              <a:t>1. Assess current suicidal thinking</a:t>
            </a:r>
          </a:p>
          <a:p>
            <a:pPr marL="1125538" lvl="2" indent="-325438">
              <a:spcBef>
                <a:spcPct val="20000"/>
              </a:spcBef>
              <a:buFont typeface="Arial" pitchFamily="34" charset="0"/>
              <a:buChar char="•"/>
            </a:pPr>
            <a:r>
              <a:rPr lang="en-US" sz="2400" dirty="0" smtClean="0">
                <a:solidFill>
                  <a:schemeClr val="accent3">
                    <a:lumMod val="75000"/>
                  </a:schemeClr>
                </a:solidFill>
              </a:rPr>
              <a:t>Is it passive or active?</a:t>
            </a:r>
          </a:p>
          <a:p>
            <a:pPr marL="1125538" lvl="2" indent="-325438">
              <a:spcBef>
                <a:spcPct val="20000"/>
              </a:spcBef>
              <a:buFont typeface="Arial" pitchFamily="34" charset="0"/>
              <a:buChar char="•"/>
            </a:pPr>
            <a:r>
              <a:rPr lang="en-US" sz="2400" dirty="0" smtClean="0">
                <a:solidFill>
                  <a:schemeClr val="accent3">
                    <a:lumMod val="75000"/>
                  </a:schemeClr>
                </a:solidFill>
              </a:rPr>
              <a:t>Is there a plan?</a:t>
            </a:r>
          </a:p>
          <a:p>
            <a:pPr marL="1125538" lvl="2" indent="-325438">
              <a:spcBef>
                <a:spcPct val="20000"/>
              </a:spcBef>
              <a:buFont typeface="Arial" pitchFamily="34" charset="0"/>
              <a:buChar char="•"/>
            </a:pPr>
            <a:r>
              <a:rPr lang="en-US" sz="2400" dirty="0" smtClean="0">
                <a:solidFill>
                  <a:schemeClr val="accent3">
                    <a:lumMod val="75000"/>
                  </a:schemeClr>
                </a:solidFill>
              </a:rPr>
              <a:t>Is there intent? </a:t>
            </a:r>
          </a:p>
          <a:p>
            <a:pPr marL="1125538" lvl="2" indent="-325438">
              <a:spcBef>
                <a:spcPct val="20000"/>
              </a:spcBef>
              <a:buFont typeface="Arial" pitchFamily="34" charset="0"/>
              <a:buChar char="•"/>
            </a:pPr>
            <a:r>
              <a:rPr lang="en-US" sz="2400" dirty="0" smtClean="0">
                <a:solidFill>
                  <a:schemeClr val="accent3">
                    <a:lumMod val="75000"/>
                  </a:schemeClr>
                </a:solidFill>
              </a:rPr>
              <a:t>Is there means?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t>Suicide Assessment &amp; Management Tools for Pharmacists </a:t>
            </a:r>
            <a:endParaRPr lang="en-US" sz="3600" dirty="0"/>
          </a:p>
        </p:txBody>
      </p:sp>
      <p:sp>
        <p:nvSpPr>
          <p:cNvPr id="3" name="Content Placeholder 2"/>
          <p:cNvSpPr>
            <a:spLocks noGrp="1"/>
          </p:cNvSpPr>
          <p:nvPr>
            <p:ph idx="1"/>
          </p:nvPr>
        </p:nvSpPr>
        <p:spPr>
          <a:xfrm>
            <a:off x="457200" y="1981201"/>
            <a:ext cx="8686800" cy="685800"/>
          </a:xfrm>
        </p:spPr>
        <p:txBody>
          <a:bodyPr/>
          <a:lstStyle/>
          <a:p>
            <a:pPr marL="0" indent="0">
              <a:buNone/>
            </a:pPr>
            <a:r>
              <a:rPr lang="en-US" sz="2800" dirty="0" smtClean="0"/>
              <a:t>When you are concerned about someone being suicidal:</a:t>
            </a:r>
          </a:p>
          <a:p>
            <a:endParaRPr lang="en-US" dirty="0"/>
          </a:p>
        </p:txBody>
      </p:sp>
      <p:pic>
        <p:nvPicPr>
          <p:cNvPr id="4" name="Picture 3" descr="C:\Documents and Settings\tnaylor\Desktop\Personal\Community Pharmacy Collaboratives Project\Logos\FB_ProfilePic.png"/>
          <p:cNvPicPr>
            <a:picLocks noChangeAspect="1" noChangeArrowheads="1"/>
          </p:cNvPicPr>
          <p:nvPr/>
        </p:nvPicPr>
        <p:blipFill>
          <a:blip r:embed="rId2"/>
          <a:srcRect/>
          <a:stretch>
            <a:fillRect/>
          </a:stretch>
        </p:blipFill>
        <p:spPr bwMode="auto">
          <a:xfrm>
            <a:off x="457200" y="457200"/>
            <a:ext cx="762000" cy="762000"/>
          </a:xfrm>
          <a:prstGeom prst="rect">
            <a:avLst/>
          </a:prstGeom>
          <a:noFill/>
        </p:spPr>
      </p:pic>
      <p:sp>
        <p:nvSpPr>
          <p:cNvPr id="6" name="TextBox 5"/>
          <p:cNvSpPr txBox="1"/>
          <p:nvPr/>
        </p:nvSpPr>
        <p:spPr>
          <a:xfrm>
            <a:off x="3581400" y="4473476"/>
            <a:ext cx="4800600" cy="1862048"/>
          </a:xfrm>
          <a:prstGeom prst="rect">
            <a:avLst/>
          </a:prstGeom>
          <a:noFill/>
        </p:spPr>
        <p:txBody>
          <a:bodyPr wrap="square" rtlCol="0">
            <a:spAutoFit/>
          </a:bodyPr>
          <a:lstStyle/>
          <a:p>
            <a:pPr>
              <a:spcAft>
                <a:spcPts val="600"/>
              </a:spcAft>
            </a:pPr>
            <a:r>
              <a:rPr lang="en-US" sz="2800" b="1" dirty="0" smtClean="0">
                <a:solidFill>
                  <a:schemeClr val="accent3">
                    <a:lumMod val="50000"/>
                  </a:schemeClr>
                </a:solidFill>
              </a:rPr>
              <a:t>4. Assess protective factors</a:t>
            </a:r>
            <a:endParaRPr lang="en-US" sz="2400" b="1" dirty="0" smtClean="0">
              <a:solidFill>
                <a:schemeClr val="accent3">
                  <a:lumMod val="50000"/>
                </a:schemeClr>
              </a:solidFill>
            </a:endParaRPr>
          </a:p>
          <a:p>
            <a:pPr marL="625475" indent="-363538">
              <a:spcAft>
                <a:spcPts val="600"/>
              </a:spcAft>
              <a:buFont typeface="Arial"/>
              <a:buChar char="•"/>
            </a:pPr>
            <a:r>
              <a:rPr lang="en-US" sz="2400" dirty="0" smtClean="0">
                <a:solidFill>
                  <a:schemeClr val="accent3">
                    <a:lumMod val="50000"/>
                  </a:schemeClr>
                </a:solidFill>
              </a:rPr>
              <a:t>Coping abilities, religious beliefs</a:t>
            </a:r>
          </a:p>
          <a:p>
            <a:pPr marL="625475" indent="-363538">
              <a:spcAft>
                <a:spcPts val="600"/>
              </a:spcAft>
              <a:buFont typeface="Arial"/>
              <a:buChar char="•"/>
            </a:pPr>
            <a:r>
              <a:rPr lang="en-US" sz="2400" dirty="0" smtClean="0">
                <a:solidFill>
                  <a:schemeClr val="accent3">
                    <a:lumMod val="50000"/>
                  </a:schemeClr>
                </a:solidFill>
              </a:rPr>
              <a:t>Responsibilities (children)</a:t>
            </a:r>
          </a:p>
          <a:p>
            <a:pPr marL="625475" indent="-363538">
              <a:spcAft>
                <a:spcPts val="600"/>
              </a:spcAft>
              <a:buFont typeface="Arial"/>
              <a:buChar char="•"/>
            </a:pPr>
            <a:r>
              <a:rPr lang="en-US" sz="2400" dirty="0" smtClean="0">
                <a:solidFill>
                  <a:schemeClr val="accent3">
                    <a:lumMod val="50000"/>
                  </a:schemeClr>
                </a:solidFill>
              </a:rPr>
              <a:t>Family/personal supports  </a:t>
            </a:r>
            <a:endParaRPr lang="en-US" sz="2400" dirty="0">
              <a:solidFill>
                <a:schemeClr val="accent3">
                  <a:lumMod val="50000"/>
                </a:schemeClr>
              </a:solidFill>
            </a:endParaRPr>
          </a:p>
        </p:txBody>
      </p:sp>
      <p:sp>
        <p:nvSpPr>
          <p:cNvPr id="7" name="Rectangle 6"/>
          <p:cNvSpPr/>
          <p:nvPr/>
        </p:nvSpPr>
        <p:spPr>
          <a:xfrm>
            <a:off x="228600" y="2690336"/>
            <a:ext cx="7620000" cy="2739211"/>
          </a:xfrm>
          <a:prstGeom prst="rect">
            <a:avLst/>
          </a:prstGeom>
        </p:spPr>
        <p:txBody>
          <a:bodyPr wrap="square">
            <a:spAutoFit/>
          </a:bodyPr>
          <a:lstStyle/>
          <a:p>
            <a:pPr marL="725488" lvl="1" indent="-325438">
              <a:spcBef>
                <a:spcPct val="20000"/>
              </a:spcBef>
            </a:pPr>
            <a:r>
              <a:rPr lang="en-US" sz="2800" b="1" dirty="0" smtClean="0">
                <a:solidFill>
                  <a:schemeClr val="accent5">
                    <a:lumMod val="50000"/>
                  </a:schemeClr>
                </a:solidFill>
              </a:rPr>
              <a:t>3. Assess the risk factors</a:t>
            </a:r>
          </a:p>
          <a:p>
            <a:pPr marL="1125538" lvl="2" indent="-325438">
              <a:spcBef>
                <a:spcPct val="20000"/>
              </a:spcBef>
              <a:buFont typeface="Arial" pitchFamily="34" charset="0"/>
              <a:buChar char="•"/>
            </a:pPr>
            <a:r>
              <a:rPr lang="en-US" sz="2400" dirty="0" smtClean="0">
                <a:solidFill>
                  <a:schemeClr val="accent5">
                    <a:lumMod val="50000"/>
                  </a:schemeClr>
                </a:solidFill>
              </a:rPr>
              <a:t>Precipitants/stressors (events in past 24 hours) </a:t>
            </a:r>
          </a:p>
          <a:p>
            <a:pPr marL="1125538" lvl="2" indent="-325438">
              <a:spcBef>
                <a:spcPct val="20000"/>
              </a:spcBef>
              <a:buFont typeface="Arial" pitchFamily="34" charset="0"/>
              <a:buChar char="•"/>
            </a:pPr>
            <a:r>
              <a:rPr lang="en-US" sz="2400" dirty="0" smtClean="0">
                <a:solidFill>
                  <a:schemeClr val="accent5">
                    <a:lumMod val="50000"/>
                  </a:schemeClr>
                </a:solidFill>
              </a:rPr>
              <a:t>Suicide attempts/injurious </a:t>
            </a:r>
            <a:r>
              <a:rPr lang="en-US" sz="2400" dirty="0" err="1" smtClean="0">
                <a:solidFill>
                  <a:schemeClr val="accent5">
                    <a:lumMod val="50000"/>
                  </a:schemeClr>
                </a:solidFill>
              </a:rPr>
              <a:t>behaviour</a:t>
            </a:r>
            <a:endParaRPr lang="en-US" sz="2400" dirty="0" smtClean="0">
              <a:solidFill>
                <a:schemeClr val="accent5">
                  <a:lumMod val="50000"/>
                </a:schemeClr>
              </a:solidFill>
            </a:endParaRPr>
          </a:p>
          <a:p>
            <a:pPr marL="1125538" lvl="2" indent="-325438">
              <a:spcBef>
                <a:spcPct val="20000"/>
              </a:spcBef>
              <a:buFont typeface="Arial" pitchFamily="34" charset="0"/>
              <a:buChar char="•"/>
            </a:pPr>
            <a:r>
              <a:rPr lang="en-US" sz="2400" dirty="0" smtClean="0">
                <a:solidFill>
                  <a:schemeClr val="accent5">
                    <a:lumMod val="50000"/>
                  </a:schemeClr>
                </a:solidFill>
              </a:rPr>
              <a:t>Concerning symptoms</a:t>
            </a:r>
          </a:p>
          <a:p>
            <a:pPr marL="1125538" lvl="2" indent="-325438">
              <a:spcBef>
                <a:spcPct val="20000"/>
              </a:spcBef>
              <a:buFont typeface="Arial" pitchFamily="34" charset="0"/>
              <a:buChar char="•"/>
            </a:pPr>
            <a:r>
              <a:rPr lang="en-US" sz="2400" dirty="0" smtClean="0">
                <a:solidFill>
                  <a:schemeClr val="accent5">
                    <a:lumMod val="50000"/>
                  </a:schemeClr>
                </a:solidFill>
              </a:rPr>
              <a:t>Psychiatric </a:t>
            </a:r>
            <a:r>
              <a:rPr lang="en-US" sz="2400" dirty="0" err="1" smtClean="0">
                <a:solidFill>
                  <a:schemeClr val="accent5">
                    <a:lumMod val="50000"/>
                  </a:schemeClr>
                </a:solidFill>
              </a:rPr>
              <a:t>dx</a:t>
            </a:r>
            <a:endParaRPr lang="en-US" sz="2400" dirty="0" smtClean="0">
              <a:solidFill>
                <a:schemeClr val="accent5">
                  <a:lumMod val="50000"/>
                </a:schemeClr>
              </a:solidFill>
            </a:endParaRPr>
          </a:p>
          <a:p>
            <a:pPr marL="1125538" lvl="2" indent="-325438">
              <a:spcBef>
                <a:spcPct val="20000"/>
              </a:spcBef>
              <a:buFont typeface="Arial" pitchFamily="34" charset="0"/>
              <a:buChar char="•"/>
            </a:pPr>
            <a:r>
              <a:rPr lang="en-US" sz="2400" dirty="0" smtClean="0">
                <a:solidFill>
                  <a:schemeClr val="accent5">
                    <a:lumMod val="50000"/>
                  </a:schemeClr>
                </a:solidFill>
              </a:rPr>
              <a:t>Substance abuse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0"/>
            <a:ext cx="7239000" cy="914400"/>
          </a:xfrm>
        </p:spPr>
        <p:txBody>
          <a:bodyPr>
            <a:normAutofit fontScale="90000"/>
          </a:bodyPr>
          <a:lstStyle/>
          <a:p>
            <a:r>
              <a:rPr lang="en-US" dirty="0" smtClean="0"/>
              <a:t>Training Expectations &amp; Outcomes</a:t>
            </a:r>
            <a:endParaRPr lang="en-US" dirty="0"/>
          </a:p>
        </p:txBody>
      </p:sp>
      <p:pic>
        <p:nvPicPr>
          <p:cNvPr id="3" name="Picture 2" descr="C:\Documents and Settings\tnaylor\Desktop\Personal\Community Pharmacy Collaboratives Project\Logos\FB_ProfilePic.png"/>
          <p:cNvPicPr>
            <a:picLocks noChangeAspect="1" noChangeArrowheads="1"/>
          </p:cNvPicPr>
          <p:nvPr/>
        </p:nvPicPr>
        <p:blipFill>
          <a:blip r:embed="rId3"/>
          <a:srcRect/>
          <a:stretch>
            <a:fillRect/>
          </a:stretch>
        </p:blipFill>
        <p:spPr bwMode="auto">
          <a:xfrm>
            <a:off x="762000" y="152400"/>
            <a:ext cx="609600" cy="609600"/>
          </a:xfrm>
          <a:prstGeom prst="rect">
            <a:avLst/>
          </a:prstGeom>
          <a:noFill/>
        </p:spPr>
      </p:pic>
      <p:sp>
        <p:nvSpPr>
          <p:cNvPr id="5" name="TextBox 4"/>
          <p:cNvSpPr txBox="1"/>
          <p:nvPr/>
        </p:nvSpPr>
        <p:spPr>
          <a:xfrm>
            <a:off x="228600" y="3810000"/>
            <a:ext cx="2057400" cy="1477328"/>
          </a:xfrm>
          <a:prstGeom prst="rect">
            <a:avLst/>
          </a:prstGeom>
          <a:noFill/>
        </p:spPr>
        <p:txBody>
          <a:bodyPr wrap="square" rtlCol="0">
            <a:spAutoFit/>
          </a:bodyPr>
          <a:lstStyle/>
          <a:p>
            <a:r>
              <a:rPr lang="en-US" dirty="0" smtClean="0"/>
              <a:t>As an individual, you are knowledgeable, capable, and experienced.</a:t>
            </a:r>
            <a:endParaRPr lang="en-US" dirty="0"/>
          </a:p>
        </p:txBody>
      </p:sp>
      <p:sp>
        <p:nvSpPr>
          <p:cNvPr id="6" name="TextBox 5"/>
          <p:cNvSpPr txBox="1"/>
          <p:nvPr/>
        </p:nvSpPr>
        <p:spPr>
          <a:xfrm>
            <a:off x="2819400" y="3733800"/>
            <a:ext cx="3429000" cy="2862323"/>
          </a:xfrm>
          <a:prstGeom prst="rect">
            <a:avLst/>
          </a:prstGeom>
          <a:noFill/>
        </p:spPr>
        <p:txBody>
          <a:bodyPr wrap="square" rtlCol="0">
            <a:spAutoFit/>
          </a:bodyPr>
          <a:lstStyle/>
          <a:p>
            <a:r>
              <a:rPr lang="en-US" dirty="0" smtClean="0"/>
              <a:t>TOGETHER through training and discussions, we can motivate, educate, and identify opportunities to advance mental health competencies. We will form a network in our province. Our trainees will train 5 other pharmacists and a back up pair. YOU are one of those trainees!! Welcome!!</a:t>
            </a:r>
            <a:endParaRPr lang="en-US" dirty="0"/>
          </a:p>
        </p:txBody>
      </p:sp>
      <p:sp>
        <p:nvSpPr>
          <p:cNvPr id="7" name="TextBox 6"/>
          <p:cNvSpPr txBox="1"/>
          <p:nvPr/>
        </p:nvSpPr>
        <p:spPr>
          <a:xfrm>
            <a:off x="6629400" y="3733800"/>
            <a:ext cx="2514600" cy="2862323"/>
          </a:xfrm>
          <a:prstGeom prst="rect">
            <a:avLst/>
          </a:prstGeom>
          <a:noFill/>
        </p:spPr>
        <p:txBody>
          <a:bodyPr wrap="square" rtlCol="0">
            <a:spAutoFit/>
          </a:bodyPr>
          <a:lstStyle/>
          <a:p>
            <a:r>
              <a:rPr lang="en-US" dirty="0" smtClean="0"/>
              <a:t>Pharmacist trainees will engage in their communities by providing outreach education and potentially more coordinated support for people with lived experience of mental illness.  </a:t>
            </a:r>
            <a:endParaRPr lang="en-US" dirty="0"/>
          </a:p>
        </p:txBody>
      </p:sp>
      <p:pic>
        <p:nvPicPr>
          <p:cNvPr id="9" name="Picture 8"/>
          <p:cNvPicPr>
            <a:picLocks noChangeAspect="1"/>
          </p:cNvPicPr>
          <p:nvPr/>
        </p:nvPicPr>
        <p:blipFill>
          <a:blip r:embed="rId4"/>
          <a:stretch>
            <a:fillRect/>
          </a:stretch>
        </p:blipFill>
        <p:spPr>
          <a:xfrm>
            <a:off x="304800" y="914400"/>
            <a:ext cx="1866197" cy="2793775"/>
          </a:xfrm>
          <a:prstGeom prst="rect">
            <a:avLst/>
          </a:prstGeom>
        </p:spPr>
      </p:pic>
      <p:pic>
        <p:nvPicPr>
          <p:cNvPr id="11" name="Picture 10"/>
          <p:cNvPicPr>
            <a:picLocks noChangeAspect="1"/>
          </p:cNvPicPr>
          <p:nvPr/>
        </p:nvPicPr>
        <p:blipFill>
          <a:blip r:embed="rId5"/>
          <a:stretch>
            <a:fillRect/>
          </a:stretch>
        </p:blipFill>
        <p:spPr>
          <a:xfrm>
            <a:off x="2971800" y="914400"/>
            <a:ext cx="2209800" cy="2711302"/>
          </a:xfrm>
          <a:prstGeom prst="rect">
            <a:avLst/>
          </a:prstGeom>
          <a:ln>
            <a:solidFill>
              <a:srgbClr val="4F81BD"/>
            </a:solidFill>
          </a:ln>
        </p:spPr>
      </p:pic>
      <p:pic>
        <p:nvPicPr>
          <p:cNvPr id="15" name="Picture 14"/>
          <p:cNvPicPr>
            <a:picLocks noChangeAspect="1"/>
          </p:cNvPicPr>
          <p:nvPr/>
        </p:nvPicPr>
        <p:blipFill>
          <a:blip r:embed="rId6"/>
          <a:srcRect l="38142" t="62426" r="51186" b="23373"/>
          <a:stretch>
            <a:fillRect/>
          </a:stretch>
        </p:blipFill>
        <p:spPr>
          <a:xfrm>
            <a:off x="2286000" y="2133600"/>
            <a:ext cx="609600" cy="541867"/>
          </a:xfrm>
          <a:prstGeom prst="rect">
            <a:avLst/>
          </a:prstGeom>
        </p:spPr>
      </p:pic>
      <p:pic>
        <p:nvPicPr>
          <p:cNvPr id="16" name="Picture 15"/>
          <p:cNvPicPr>
            <a:picLocks noChangeAspect="1"/>
          </p:cNvPicPr>
          <p:nvPr/>
        </p:nvPicPr>
        <p:blipFill>
          <a:blip r:embed="rId6"/>
          <a:srcRect l="50000" t="64201" r="36957" b="23373"/>
          <a:stretch>
            <a:fillRect/>
          </a:stretch>
        </p:blipFill>
        <p:spPr>
          <a:xfrm>
            <a:off x="5562600" y="2057400"/>
            <a:ext cx="838200" cy="533400"/>
          </a:xfrm>
          <a:prstGeom prst="rect">
            <a:avLst/>
          </a:prstGeom>
        </p:spPr>
      </p:pic>
      <p:pic>
        <p:nvPicPr>
          <p:cNvPr id="18" name="Picture 17"/>
          <p:cNvPicPr>
            <a:picLocks noChangeAspect="1"/>
          </p:cNvPicPr>
          <p:nvPr/>
        </p:nvPicPr>
        <p:blipFill>
          <a:blip r:embed="rId7"/>
          <a:srcRect b="12500"/>
          <a:stretch>
            <a:fillRect/>
          </a:stretch>
        </p:blipFill>
        <p:spPr>
          <a:xfrm>
            <a:off x="6629400" y="914400"/>
            <a:ext cx="2362200" cy="2800350"/>
          </a:xfrm>
          <a:prstGeom prst="rect">
            <a:avLst/>
          </a:prstGeom>
          <a:ln>
            <a:solidFill>
              <a:srgbClr val="4F81BD"/>
            </a:solidFill>
          </a:ln>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t>Suicide Assessment &amp; Management Tools for Pharmacists </a:t>
            </a:r>
            <a:endParaRPr lang="en-US" sz="3600" dirty="0"/>
          </a:p>
        </p:txBody>
      </p:sp>
      <p:sp>
        <p:nvSpPr>
          <p:cNvPr id="3" name="Content Placeholder 2"/>
          <p:cNvSpPr>
            <a:spLocks noGrp="1"/>
          </p:cNvSpPr>
          <p:nvPr>
            <p:ph idx="1"/>
          </p:nvPr>
        </p:nvSpPr>
        <p:spPr>
          <a:xfrm>
            <a:off x="457200" y="1981201"/>
            <a:ext cx="8686800" cy="685800"/>
          </a:xfrm>
        </p:spPr>
        <p:txBody>
          <a:bodyPr/>
          <a:lstStyle/>
          <a:p>
            <a:pPr marL="0" indent="0">
              <a:buNone/>
            </a:pPr>
            <a:r>
              <a:rPr lang="en-US" sz="2800" dirty="0" smtClean="0"/>
              <a:t>When you are concerned about someone being suicidal:</a:t>
            </a:r>
          </a:p>
          <a:p>
            <a:endParaRPr lang="en-US" dirty="0"/>
          </a:p>
        </p:txBody>
      </p:sp>
      <p:pic>
        <p:nvPicPr>
          <p:cNvPr id="4" name="Picture 3" descr="C:\Documents and Settings\tnaylor\Desktop\Personal\Community Pharmacy Collaboratives Project\Logos\FB_ProfilePic.png"/>
          <p:cNvPicPr>
            <a:picLocks noChangeAspect="1" noChangeArrowheads="1"/>
          </p:cNvPicPr>
          <p:nvPr/>
        </p:nvPicPr>
        <p:blipFill>
          <a:blip r:embed="rId2"/>
          <a:srcRect/>
          <a:stretch>
            <a:fillRect/>
          </a:stretch>
        </p:blipFill>
        <p:spPr bwMode="auto">
          <a:xfrm>
            <a:off x="457200" y="457200"/>
            <a:ext cx="762000" cy="762000"/>
          </a:xfrm>
          <a:prstGeom prst="rect">
            <a:avLst/>
          </a:prstGeom>
          <a:noFill/>
        </p:spPr>
      </p:pic>
      <p:sp>
        <p:nvSpPr>
          <p:cNvPr id="7" name="Rectangle 6"/>
          <p:cNvSpPr/>
          <p:nvPr/>
        </p:nvSpPr>
        <p:spPr>
          <a:xfrm>
            <a:off x="228600" y="2690336"/>
            <a:ext cx="8534400" cy="3283976"/>
          </a:xfrm>
          <a:prstGeom prst="rect">
            <a:avLst/>
          </a:prstGeom>
        </p:spPr>
        <p:txBody>
          <a:bodyPr wrap="square">
            <a:spAutoFit/>
          </a:bodyPr>
          <a:lstStyle/>
          <a:p>
            <a:pPr marL="725488" lvl="1" indent="-325438">
              <a:spcBef>
                <a:spcPct val="20000"/>
              </a:spcBef>
              <a:spcAft>
                <a:spcPts val="1800"/>
              </a:spcAft>
            </a:pPr>
            <a:r>
              <a:rPr lang="en-US" sz="2800" b="1" dirty="0" smtClean="0">
                <a:solidFill>
                  <a:schemeClr val="accent5">
                    <a:lumMod val="50000"/>
                  </a:schemeClr>
                </a:solidFill>
              </a:rPr>
              <a:t>5.  Assess RISK LEVEL</a:t>
            </a:r>
          </a:p>
          <a:p>
            <a:pPr marL="1125538" lvl="2" indent="-325438">
              <a:spcBef>
                <a:spcPct val="20000"/>
              </a:spcBef>
              <a:spcAft>
                <a:spcPts val="1800"/>
              </a:spcAft>
            </a:pPr>
            <a:r>
              <a:rPr lang="en-US" sz="2400" dirty="0" smtClean="0">
                <a:solidFill>
                  <a:schemeClr val="accent5">
                    <a:lumMod val="50000"/>
                  </a:schemeClr>
                </a:solidFill>
              </a:rPr>
              <a:t>HIGH: potential for lethal attempt, or persistent ideation with strong intent or rehearsal  </a:t>
            </a:r>
          </a:p>
          <a:p>
            <a:pPr marL="1125538" lvl="2" indent="-325438">
              <a:spcBef>
                <a:spcPct val="20000"/>
              </a:spcBef>
              <a:spcAft>
                <a:spcPts val="1800"/>
              </a:spcAft>
            </a:pPr>
            <a:r>
              <a:rPr lang="en-US" sz="2400" dirty="0" smtClean="0">
                <a:solidFill>
                  <a:schemeClr val="accent5">
                    <a:lumMod val="50000"/>
                  </a:schemeClr>
                </a:solidFill>
              </a:rPr>
              <a:t>MODERATE: suicidal intent with plan, but no intent or </a:t>
            </a:r>
            <a:r>
              <a:rPr lang="en-US" sz="2400" dirty="0" err="1" smtClean="0">
                <a:solidFill>
                  <a:schemeClr val="accent5">
                    <a:lumMod val="50000"/>
                  </a:schemeClr>
                </a:solidFill>
              </a:rPr>
              <a:t>behaviour</a:t>
            </a:r>
            <a:r>
              <a:rPr lang="en-US" sz="2400" dirty="0" smtClean="0">
                <a:solidFill>
                  <a:schemeClr val="accent5">
                    <a:lumMod val="50000"/>
                  </a:schemeClr>
                </a:solidFill>
              </a:rPr>
              <a:t> </a:t>
            </a:r>
          </a:p>
          <a:p>
            <a:pPr marL="1125538" lvl="2" indent="-325438">
              <a:spcBef>
                <a:spcPct val="20000"/>
              </a:spcBef>
              <a:spcAft>
                <a:spcPts val="1800"/>
              </a:spcAft>
            </a:pPr>
            <a:r>
              <a:rPr lang="en-US" sz="2400" dirty="0" smtClean="0">
                <a:solidFill>
                  <a:schemeClr val="accent5">
                    <a:lumMod val="50000"/>
                  </a:schemeClr>
                </a:solidFill>
              </a:rPr>
              <a:t>LOW: thoughts of death, no plan, intent, or </a:t>
            </a:r>
            <a:r>
              <a:rPr lang="en-US" sz="2400" dirty="0" err="1" smtClean="0">
                <a:solidFill>
                  <a:schemeClr val="accent5">
                    <a:lumMod val="50000"/>
                  </a:schemeClr>
                </a:solidFill>
              </a:rPr>
              <a:t>behaviour</a:t>
            </a:r>
            <a:r>
              <a:rPr lang="en-US" sz="2400" dirty="0" smtClean="0">
                <a:solidFill>
                  <a:schemeClr val="accent5">
                    <a:lumMod val="50000"/>
                  </a:schemeClr>
                </a:solidFill>
              </a:rPr>
              <a:t>    </a:t>
            </a: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t>Suicide Assessment &amp; Management Tools for Pharmacists </a:t>
            </a:r>
            <a:endParaRPr lang="en-US" sz="3600" dirty="0"/>
          </a:p>
        </p:txBody>
      </p:sp>
      <p:sp>
        <p:nvSpPr>
          <p:cNvPr id="3" name="Content Placeholder 2"/>
          <p:cNvSpPr>
            <a:spLocks noGrp="1"/>
          </p:cNvSpPr>
          <p:nvPr>
            <p:ph idx="1"/>
          </p:nvPr>
        </p:nvSpPr>
        <p:spPr>
          <a:xfrm>
            <a:off x="457200" y="1981201"/>
            <a:ext cx="8686800" cy="685800"/>
          </a:xfrm>
        </p:spPr>
        <p:txBody>
          <a:bodyPr/>
          <a:lstStyle/>
          <a:p>
            <a:pPr marL="0" indent="0">
              <a:buNone/>
            </a:pPr>
            <a:r>
              <a:rPr lang="en-US" sz="2800" dirty="0" smtClean="0"/>
              <a:t>When you are concerned about someone being suicidal:</a:t>
            </a:r>
          </a:p>
          <a:p>
            <a:endParaRPr lang="en-US" dirty="0"/>
          </a:p>
        </p:txBody>
      </p:sp>
      <p:pic>
        <p:nvPicPr>
          <p:cNvPr id="4" name="Picture 3" descr="C:\Documents and Settings\tnaylor\Desktop\Personal\Community Pharmacy Collaboratives Project\Logos\FB_ProfilePic.png"/>
          <p:cNvPicPr>
            <a:picLocks noChangeAspect="1" noChangeArrowheads="1"/>
          </p:cNvPicPr>
          <p:nvPr/>
        </p:nvPicPr>
        <p:blipFill>
          <a:blip r:embed="rId2"/>
          <a:srcRect/>
          <a:stretch>
            <a:fillRect/>
          </a:stretch>
        </p:blipFill>
        <p:spPr bwMode="auto">
          <a:xfrm>
            <a:off x="457200" y="457200"/>
            <a:ext cx="762000" cy="762000"/>
          </a:xfrm>
          <a:prstGeom prst="rect">
            <a:avLst/>
          </a:prstGeom>
          <a:noFill/>
        </p:spPr>
      </p:pic>
      <p:sp>
        <p:nvSpPr>
          <p:cNvPr id="6" name="TextBox 5"/>
          <p:cNvSpPr txBox="1"/>
          <p:nvPr/>
        </p:nvSpPr>
        <p:spPr>
          <a:xfrm>
            <a:off x="457200" y="2819400"/>
            <a:ext cx="8534400" cy="3493264"/>
          </a:xfrm>
          <a:prstGeom prst="rect">
            <a:avLst/>
          </a:prstGeom>
          <a:noFill/>
        </p:spPr>
        <p:txBody>
          <a:bodyPr wrap="square" rtlCol="0">
            <a:spAutoFit/>
          </a:bodyPr>
          <a:lstStyle/>
          <a:p>
            <a:pPr>
              <a:spcAft>
                <a:spcPts val="1800"/>
              </a:spcAft>
            </a:pPr>
            <a:r>
              <a:rPr lang="en-US" sz="3200" b="1" dirty="0" smtClean="0">
                <a:solidFill>
                  <a:schemeClr val="accent3">
                    <a:lumMod val="50000"/>
                  </a:schemeClr>
                </a:solidFill>
              </a:rPr>
              <a:t>6. INTERVENTION</a:t>
            </a:r>
            <a:endParaRPr lang="en-US" sz="2800" b="1" dirty="0" smtClean="0">
              <a:solidFill>
                <a:schemeClr val="accent3">
                  <a:lumMod val="50000"/>
                </a:schemeClr>
              </a:solidFill>
            </a:endParaRPr>
          </a:p>
          <a:p>
            <a:pPr marL="625475" indent="-363538">
              <a:spcAft>
                <a:spcPts val="1800"/>
              </a:spcAft>
              <a:buFont typeface="Arial"/>
              <a:buChar char="•"/>
            </a:pPr>
            <a:r>
              <a:rPr lang="en-US" sz="2400" dirty="0" smtClean="0">
                <a:solidFill>
                  <a:schemeClr val="accent3">
                    <a:lumMod val="50000"/>
                  </a:schemeClr>
                </a:solidFill>
              </a:rPr>
              <a:t>LOW: “can we call a friend/health worker”, “let’s talk tomorrow”, …</a:t>
            </a:r>
          </a:p>
          <a:p>
            <a:pPr marL="625475" indent="-363538">
              <a:spcAft>
                <a:spcPts val="1800"/>
              </a:spcAft>
              <a:buFont typeface="Arial"/>
              <a:buChar char="•"/>
            </a:pPr>
            <a:r>
              <a:rPr lang="en-US" sz="2400" dirty="0" smtClean="0">
                <a:solidFill>
                  <a:schemeClr val="accent3">
                    <a:lumMod val="50000"/>
                  </a:schemeClr>
                </a:solidFill>
              </a:rPr>
              <a:t>MODERATE: “I’m very concerned about you. Can you stay with us until we contact …MD, Mental Health Crisis Line, Family, …</a:t>
            </a:r>
          </a:p>
          <a:p>
            <a:pPr marL="625475" indent="-363538">
              <a:spcAft>
                <a:spcPts val="1800"/>
              </a:spcAft>
              <a:buFont typeface="Arial"/>
              <a:buChar char="•"/>
            </a:pPr>
            <a:r>
              <a:rPr lang="en-US" sz="2400" dirty="0" smtClean="0">
                <a:solidFill>
                  <a:schemeClr val="accent3">
                    <a:lumMod val="50000"/>
                  </a:schemeClr>
                </a:solidFill>
              </a:rPr>
              <a:t>HIGH: Mobile mental health crisis, Mental health crisis line, 911  </a:t>
            </a:r>
            <a:endParaRPr lang="en-US" sz="2400" dirty="0">
              <a:solidFill>
                <a:schemeClr val="accent3">
                  <a:lumMod val="50000"/>
                </a:schemeClr>
              </a:solidFill>
            </a:endParaRP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Case 2: Dennis</a:t>
            </a:r>
            <a:endParaRPr lang="en-US" dirty="0"/>
          </a:p>
        </p:txBody>
      </p:sp>
      <p:sp>
        <p:nvSpPr>
          <p:cNvPr id="3" name="TextBox 2"/>
          <p:cNvSpPr txBox="1"/>
          <p:nvPr/>
        </p:nvSpPr>
        <p:spPr>
          <a:xfrm>
            <a:off x="1524000" y="1676400"/>
            <a:ext cx="6705600" cy="2862322"/>
          </a:xfrm>
          <a:prstGeom prst="rect">
            <a:avLst/>
          </a:prstGeom>
          <a:noFill/>
        </p:spPr>
        <p:txBody>
          <a:bodyPr wrap="square" rtlCol="0">
            <a:spAutoFit/>
          </a:bodyPr>
          <a:lstStyle/>
          <a:p>
            <a:pPr marL="1169988" indent="-1169988">
              <a:spcAft>
                <a:spcPts val="1800"/>
              </a:spcAft>
              <a:tabLst>
                <a:tab pos="1169988" algn="l"/>
              </a:tabLst>
            </a:pPr>
            <a:r>
              <a:rPr lang="en-US" sz="2400" dirty="0" smtClean="0"/>
              <a:t>Time:   	8:30 pm on a Friday evening</a:t>
            </a:r>
          </a:p>
          <a:p>
            <a:pPr marL="1169988" indent="-1169988">
              <a:spcAft>
                <a:spcPts val="1800"/>
              </a:spcAft>
              <a:tabLst>
                <a:tab pos="1169988" algn="l"/>
              </a:tabLst>
            </a:pPr>
            <a:r>
              <a:rPr lang="en-US" sz="2400" dirty="0" smtClean="0"/>
              <a:t>Place: 	Halifax Regional Municipality</a:t>
            </a:r>
          </a:p>
          <a:p>
            <a:pPr marL="1169988" indent="-1169988">
              <a:spcAft>
                <a:spcPts val="1800"/>
              </a:spcAft>
              <a:tabLst>
                <a:tab pos="1169988" algn="l"/>
              </a:tabLst>
            </a:pPr>
            <a:r>
              <a:rPr lang="en-US" sz="2400" dirty="0" smtClean="0"/>
              <a:t>Setting: 	Pharmacy area is quiet</a:t>
            </a:r>
          </a:p>
          <a:p>
            <a:pPr marL="1169988" indent="-1169988">
              <a:spcAft>
                <a:spcPts val="1800"/>
              </a:spcAft>
              <a:tabLst>
                <a:tab pos="1169988" algn="l"/>
              </a:tabLst>
            </a:pPr>
            <a:r>
              <a:rPr lang="en-US" sz="2400" dirty="0" smtClean="0"/>
              <a:t>	Closing time: 9:00 pm</a:t>
            </a:r>
          </a:p>
          <a:p>
            <a:pPr marL="1169988" indent="-1169988">
              <a:spcAft>
                <a:spcPts val="1800"/>
              </a:spcAft>
              <a:tabLst>
                <a:tab pos="1169988" algn="l"/>
              </a:tabLst>
            </a:pPr>
            <a:r>
              <a:rPr lang="en-US" sz="2400" dirty="0" smtClean="0"/>
              <a:t>Patient:	Dennis Carmichael approaches (well known) </a:t>
            </a:r>
          </a:p>
        </p:txBody>
      </p:sp>
      <p:pic>
        <p:nvPicPr>
          <p:cNvPr id="4" name="Picture 3" descr="C:\Documents and Settings\tnaylor\Desktop\Personal\Community Pharmacy Collaboratives Project\Logos\FB_ProfilePic.png"/>
          <p:cNvPicPr>
            <a:picLocks noChangeAspect="1" noChangeArrowheads="1"/>
          </p:cNvPicPr>
          <p:nvPr/>
        </p:nvPicPr>
        <p:blipFill>
          <a:blip r:embed="rId3"/>
          <a:srcRect/>
          <a:stretch>
            <a:fillRect/>
          </a:stretch>
        </p:blipFill>
        <p:spPr bwMode="auto">
          <a:xfrm>
            <a:off x="457200" y="457200"/>
            <a:ext cx="762000" cy="762000"/>
          </a:xfrm>
          <a:prstGeom prst="rect">
            <a:avLst/>
          </a:prstGeom>
          <a:noFill/>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Case 2: Dennis</a:t>
            </a:r>
            <a:endParaRPr lang="en-US" dirty="0"/>
          </a:p>
        </p:txBody>
      </p:sp>
      <p:pic>
        <p:nvPicPr>
          <p:cNvPr id="4" name="Picture 3" descr="C:\Documents and Settings\tnaylor\Desktop\Personal\Community Pharmacy Collaboratives Project\Logos\FB_ProfilePic.png"/>
          <p:cNvPicPr>
            <a:picLocks noChangeAspect="1" noChangeArrowheads="1"/>
          </p:cNvPicPr>
          <p:nvPr/>
        </p:nvPicPr>
        <p:blipFill>
          <a:blip r:embed="rId4"/>
          <a:srcRect/>
          <a:stretch>
            <a:fillRect/>
          </a:stretch>
        </p:blipFill>
        <p:spPr bwMode="auto">
          <a:xfrm>
            <a:off x="457200" y="457200"/>
            <a:ext cx="762000" cy="762000"/>
          </a:xfrm>
          <a:prstGeom prst="rect">
            <a:avLst/>
          </a:prstGeom>
          <a:noFill/>
        </p:spPr>
      </p:pic>
      <p:graphicFrame>
        <p:nvGraphicFramePr>
          <p:cNvPr id="121860" name="Object 4"/>
          <p:cNvGraphicFramePr>
            <a:graphicFrameLocks noChangeAspect="1"/>
          </p:cNvGraphicFramePr>
          <p:nvPr/>
        </p:nvGraphicFramePr>
        <p:xfrm>
          <a:off x="457201" y="1524000"/>
          <a:ext cx="9144000" cy="2686050"/>
        </p:xfrm>
        <a:graphic>
          <a:graphicData uri="http://schemas.openxmlformats.org/presentationml/2006/ole">
            <p:oleObj spid="_x0000_s173058" name="Document" r:id="rId5" imgW="5626100" imgH="1409700" progId="Word.Document.12">
              <p:link updateAutomatic="1"/>
            </p:oleObj>
          </a:graphicData>
        </a:graphic>
      </p:graphicFrame>
      <p:graphicFrame>
        <p:nvGraphicFramePr>
          <p:cNvPr id="121861" name="Object 5"/>
          <p:cNvGraphicFramePr>
            <a:graphicFrameLocks noChangeAspect="1"/>
          </p:cNvGraphicFramePr>
          <p:nvPr/>
        </p:nvGraphicFramePr>
        <p:xfrm>
          <a:off x="304800" y="1524000"/>
          <a:ext cx="8643001" cy="4464050"/>
        </p:xfrm>
        <a:graphic>
          <a:graphicData uri="http://schemas.openxmlformats.org/presentationml/2006/ole">
            <p:oleObj spid="_x0000_s173059" name="Document" r:id="rId5" imgW="5626100" imgH="2374900" progId="Word.Document.12">
              <p:link updateAutomatic="1"/>
            </p:oleObj>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18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stretch>
            <a:fillRect/>
          </a:stretch>
        </p:blipFill>
        <p:spPr>
          <a:xfrm>
            <a:off x="-990600" y="1219200"/>
            <a:ext cx="11128723" cy="4667250"/>
          </a:xfrm>
          <a:prstGeom prst="rect">
            <a:avLst/>
          </a:prstGeom>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Let’s Help Glenn Help Dennis</a:t>
            </a:r>
            <a:endParaRPr lang="en-US" dirty="0"/>
          </a:p>
        </p:txBody>
      </p:sp>
      <p:sp>
        <p:nvSpPr>
          <p:cNvPr id="4" name="Content Placeholder 3"/>
          <p:cNvSpPr>
            <a:spLocks noGrp="1"/>
          </p:cNvSpPr>
          <p:nvPr>
            <p:ph sz="half" idx="2"/>
          </p:nvPr>
        </p:nvSpPr>
        <p:spPr>
          <a:xfrm>
            <a:off x="4648200" y="1752600"/>
            <a:ext cx="4038600" cy="3992563"/>
          </a:xfrm>
        </p:spPr>
        <p:txBody>
          <a:bodyPr/>
          <a:lstStyle/>
          <a:p>
            <a:pPr>
              <a:buNone/>
            </a:pPr>
            <a:r>
              <a:rPr lang="en-US" dirty="0" smtClean="0"/>
              <a:t>Work as a pair</a:t>
            </a:r>
          </a:p>
          <a:p>
            <a:pPr>
              <a:buNone/>
            </a:pPr>
            <a:r>
              <a:rPr lang="en-US" dirty="0" smtClean="0"/>
              <a:t>Using you print and online tools, what resources can you guide Dennis to?</a:t>
            </a:r>
          </a:p>
          <a:p>
            <a:pPr>
              <a:buNone/>
            </a:pPr>
            <a:r>
              <a:rPr lang="en-US" dirty="0" smtClean="0"/>
              <a:t>How will you talk to him about this?  </a:t>
            </a:r>
          </a:p>
          <a:p>
            <a:pPr>
              <a:buNone/>
            </a:pPr>
            <a:r>
              <a:rPr lang="en-US" dirty="0" smtClean="0"/>
              <a:t>You have 10 min. </a:t>
            </a:r>
            <a:endParaRPr lang="en-US" dirty="0"/>
          </a:p>
        </p:txBody>
      </p:sp>
      <p:pic>
        <p:nvPicPr>
          <p:cNvPr id="5" name="Picture 4"/>
          <p:cNvPicPr>
            <a:picLocks noChangeAspect="1"/>
          </p:cNvPicPr>
          <p:nvPr/>
        </p:nvPicPr>
        <p:blipFill>
          <a:blip r:embed="rId2"/>
          <a:srcRect l="32310" t="31473" r="30835" b="34323"/>
          <a:stretch>
            <a:fillRect/>
          </a:stretch>
        </p:blipFill>
        <p:spPr>
          <a:xfrm>
            <a:off x="990600" y="1752600"/>
            <a:ext cx="3276600" cy="3145536"/>
          </a:xfrm>
          <a:prstGeom prst="rect">
            <a:avLst/>
          </a:prstGeom>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Dennis: Debrief</a:t>
            </a:r>
            <a:endParaRPr lang="en-US" dirty="0"/>
          </a:p>
        </p:txBody>
      </p:sp>
      <p:sp>
        <p:nvSpPr>
          <p:cNvPr id="3" name="Content Placeholder 2"/>
          <p:cNvSpPr>
            <a:spLocks noGrp="1"/>
          </p:cNvSpPr>
          <p:nvPr>
            <p:ph sz="half" idx="1"/>
          </p:nvPr>
        </p:nvSpPr>
        <p:spPr>
          <a:xfrm>
            <a:off x="457200" y="1600200"/>
            <a:ext cx="5562600" cy="4525963"/>
          </a:xfrm>
        </p:spPr>
        <p:txBody>
          <a:bodyPr>
            <a:normAutofit fontScale="92500" lnSpcReduction="10000"/>
          </a:bodyPr>
          <a:lstStyle/>
          <a:p>
            <a:pPr>
              <a:spcAft>
                <a:spcPts val="1200"/>
              </a:spcAft>
            </a:pPr>
            <a:r>
              <a:rPr lang="en-US" dirty="0" smtClean="0"/>
              <a:t>What are your thoughts about the case?</a:t>
            </a:r>
          </a:p>
          <a:p>
            <a:pPr>
              <a:spcAft>
                <a:spcPts val="1200"/>
              </a:spcAft>
            </a:pPr>
            <a:r>
              <a:rPr lang="en-US" dirty="0" smtClean="0"/>
              <a:t>Do you have experience with needing to find mental health resources for your patients? </a:t>
            </a:r>
          </a:p>
          <a:p>
            <a:pPr>
              <a:spcAft>
                <a:spcPts val="1200"/>
              </a:spcAft>
            </a:pPr>
            <a:r>
              <a:rPr lang="en-US" dirty="0" smtClean="0"/>
              <a:t>How did Glenn do in listening, asking, supporting, and advocating for Dennis? </a:t>
            </a:r>
          </a:p>
          <a:p>
            <a:pPr>
              <a:spcAft>
                <a:spcPts val="1200"/>
              </a:spcAft>
            </a:pPr>
            <a:r>
              <a:rPr lang="en-US" dirty="0" smtClean="0"/>
              <a:t>Is this something that you and other pharmacists can do?</a:t>
            </a:r>
          </a:p>
          <a:p>
            <a:endParaRPr lang="en-US" dirty="0"/>
          </a:p>
        </p:txBody>
      </p:sp>
      <p:pic>
        <p:nvPicPr>
          <p:cNvPr id="5" name="Picture 4" descr="C:\Documents and Settings\tnaylor\Desktop\Personal\Community Pharmacy Collaboratives Project\Logos\FB_ProfilePic.png"/>
          <p:cNvPicPr>
            <a:picLocks noChangeAspect="1" noChangeArrowheads="1"/>
          </p:cNvPicPr>
          <p:nvPr/>
        </p:nvPicPr>
        <p:blipFill>
          <a:blip r:embed="rId2"/>
          <a:srcRect/>
          <a:stretch>
            <a:fillRect/>
          </a:stretch>
        </p:blipFill>
        <p:spPr bwMode="auto">
          <a:xfrm>
            <a:off x="381000" y="533400"/>
            <a:ext cx="762000" cy="762000"/>
          </a:xfrm>
          <a:prstGeom prst="rect">
            <a:avLst/>
          </a:prstGeom>
          <a:noFill/>
        </p:spPr>
      </p:pic>
      <p:pic>
        <p:nvPicPr>
          <p:cNvPr id="6" name="Picture 5"/>
          <p:cNvPicPr>
            <a:picLocks noChangeAspect="1"/>
          </p:cNvPicPr>
          <p:nvPr/>
        </p:nvPicPr>
        <p:blipFill>
          <a:blip r:embed="rId3"/>
          <a:srcRect l="68960" b="69697"/>
          <a:stretch>
            <a:fillRect/>
          </a:stretch>
        </p:blipFill>
        <p:spPr>
          <a:xfrm>
            <a:off x="6255821" y="2345713"/>
            <a:ext cx="2430979" cy="2454887"/>
          </a:xfrm>
          <a:prstGeom prst="rect">
            <a:avLst/>
          </a:prstGeom>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we’re going to discuss:</a:t>
            </a:r>
            <a:endParaRPr lang="en-US" dirty="0"/>
          </a:p>
        </p:txBody>
      </p:sp>
      <p:graphicFrame>
        <p:nvGraphicFramePr>
          <p:cNvPr id="4" name="Content Placeholder 3"/>
          <p:cNvGraphicFramePr>
            <a:graphicFrameLocks noGrp="1"/>
          </p:cNvGraphicFramePr>
          <p:nvPr>
            <p:ph idx="1"/>
          </p:nvPr>
        </p:nvGraphicFramePr>
        <p:xfrm>
          <a:off x="1447800" y="1371600"/>
          <a:ext cx="7239000" cy="1112520"/>
        </p:xfrm>
        <a:graphic>
          <a:graphicData uri="http://schemas.openxmlformats.org/drawingml/2006/table">
            <a:tbl>
              <a:tblPr firstRow="1" bandRow="1">
                <a:tableStyleId>{2D5ABB26-0587-4C30-8999-92F81FD0307C}</a:tableStyleId>
              </a:tblPr>
              <a:tblGrid>
                <a:gridCol w="804333"/>
                <a:gridCol w="6434667"/>
              </a:tblGrid>
              <a:tr h="370840">
                <a:tc>
                  <a:txBody>
                    <a:bodyPr/>
                    <a:lstStyle/>
                    <a:p>
                      <a:r>
                        <a:rPr lang="en-US" dirty="0" smtClean="0"/>
                        <a:t>0:00</a:t>
                      </a:r>
                      <a:endParaRPr lang="en-US" dirty="0"/>
                    </a:p>
                  </a:txBody>
                  <a:tcPr>
                    <a:lnL w="12700" cap="flat" cmpd="sng" algn="ctr">
                      <a:solidFill>
                        <a:prstClr val="black"/>
                      </a:solidFill>
                      <a:prstDash val="sysDot"/>
                      <a:round/>
                      <a:headEnd type="none" w="med" len="med"/>
                      <a:tailEnd type="none" w="med" len="med"/>
                    </a:lnL>
                    <a:lnR w="12700" cap="flat" cmpd="sng" algn="ctr">
                      <a:solidFill>
                        <a:prstClr val="black"/>
                      </a:solidFill>
                      <a:prstDash val="sysDot"/>
                      <a:round/>
                      <a:headEnd type="none" w="med" len="med"/>
                      <a:tailEnd type="none" w="med" len="med"/>
                    </a:lnR>
                    <a:lnT w="12700" cap="flat" cmpd="sng" algn="ctr">
                      <a:solidFill>
                        <a:prstClr val="black"/>
                      </a:solidFill>
                      <a:prstDash val="sysDot"/>
                      <a:round/>
                      <a:headEnd type="none" w="med" len="med"/>
                      <a:tailEnd type="none" w="med" len="med"/>
                    </a:lnT>
                    <a:lnB w="12700" cap="flat" cmpd="sng" algn="ctr">
                      <a:solidFill>
                        <a:prstClr val="black"/>
                      </a:solidFill>
                      <a:prstDash val="sysDot"/>
                      <a:round/>
                      <a:headEnd type="none" w="med" len="med"/>
                      <a:tailEnd type="none" w="med" len="med"/>
                    </a:lnB>
                  </a:tcPr>
                </a:tc>
                <a:tc>
                  <a:txBody>
                    <a:bodyPr/>
                    <a:lstStyle/>
                    <a:p>
                      <a:r>
                        <a:rPr lang="en-US" dirty="0" smtClean="0"/>
                        <a:t>XXXXX</a:t>
                      </a:r>
                      <a:endParaRPr lang="en-US" dirty="0"/>
                    </a:p>
                  </a:txBody>
                  <a:tcPr>
                    <a:lnL w="12700" cap="flat" cmpd="sng" algn="ctr">
                      <a:solidFill>
                        <a:prstClr val="black"/>
                      </a:solidFill>
                      <a:prstDash val="sysDot"/>
                      <a:round/>
                      <a:headEnd type="none" w="med" len="med"/>
                      <a:tailEnd type="none" w="med" len="med"/>
                    </a:lnL>
                    <a:lnR w="12700" cap="flat" cmpd="sng" algn="ctr">
                      <a:solidFill>
                        <a:prstClr val="black"/>
                      </a:solidFill>
                      <a:prstDash val="sysDot"/>
                      <a:round/>
                      <a:headEnd type="none" w="med" len="med"/>
                      <a:tailEnd type="none" w="med" len="med"/>
                    </a:lnR>
                    <a:lnT w="12700" cap="flat" cmpd="sng" algn="ctr">
                      <a:solidFill>
                        <a:prstClr val="black"/>
                      </a:solidFill>
                      <a:prstDash val="sysDot"/>
                      <a:round/>
                      <a:headEnd type="none" w="med" len="med"/>
                      <a:tailEnd type="none" w="med" len="med"/>
                    </a:lnT>
                    <a:lnB w="12700" cap="flat" cmpd="sng" algn="ctr">
                      <a:solidFill>
                        <a:prstClr val="black"/>
                      </a:solidFill>
                      <a:prstDash val="sysDot"/>
                      <a:round/>
                      <a:headEnd type="none" w="med" len="med"/>
                      <a:tailEnd type="none" w="med" len="med"/>
                    </a:lnB>
                  </a:tcPr>
                </a:tc>
              </a:tr>
              <a:tr h="370840">
                <a:tc>
                  <a:txBody>
                    <a:bodyPr/>
                    <a:lstStyle/>
                    <a:p>
                      <a:r>
                        <a:rPr lang="en-US" dirty="0" smtClean="0"/>
                        <a:t>0:00</a:t>
                      </a:r>
                      <a:endParaRPr lang="en-US" dirty="0"/>
                    </a:p>
                  </a:txBody>
                  <a:tcPr>
                    <a:lnL w="12700" cap="flat" cmpd="sng" algn="ctr">
                      <a:solidFill>
                        <a:prstClr val="black"/>
                      </a:solidFill>
                      <a:prstDash val="sysDot"/>
                      <a:round/>
                      <a:headEnd type="none" w="med" len="med"/>
                      <a:tailEnd type="none" w="med" len="med"/>
                    </a:lnL>
                    <a:lnR w="12700" cap="flat" cmpd="sng" algn="ctr">
                      <a:solidFill>
                        <a:prstClr val="black"/>
                      </a:solidFill>
                      <a:prstDash val="sysDot"/>
                      <a:round/>
                      <a:headEnd type="none" w="med" len="med"/>
                      <a:tailEnd type="none" w="med" len="med"/>
                    </a:lnR>
                    <a:lnT w="12700" cap="flat" cmpd="sng" algn="ctr">
                      <a:solidFill>
                        <a:prstClr val="black"/>
                      </a:solidFill>
                      <a:prstDash val="sysDot"/>
                      <a:round/>
                      <a:headEnd type="none" w="med" len="med"/>
                      <a:tailEnd type="none" w="med" len="med"/>
                    </a:lnT>
                    <a:lnB w="12700" cap="flat" cmpd="sng" algn="ctr">
                      <a:solidFill>
                        <a:prstClr val="black"/>
                      </a:solidFill>
                      <a:prstDash val="sysDot"/>
                      <a:round/>
                      <a:headEnd type="none" w="med" len="med"/>
                      <a:tailEnd type="none" w="med" len="med"/>
                    </a:lnB>
                  </a:tcPr>
                </a:tc>
                <a:tc>
                  <a:txBody>
                    <a:bodyPr/>
                    <a:lstStyle/>
                    <a:p>
                      <a:r>
                        <a:rPr lang="en-US" dirty="0" smtClean="0"/>
                        <a:t>YYYYYYY</a:t>
                      </a:r>
                      <a:endParaRPr lang="en-US" dirty="0"/>
                    </a:p>
                  </a:txBody>
                  <a:tcPr>
                    <a:lnL w="12700" cap="flat" cmpd="sng" algn="ctr">
                      <a:solidFill>
                        <a:prstClr val="black"/>
                      </a:solidFill>
                      <a:prstDash val="sysDot"/>
                      <a:round/>
                      <a:headEnd type="none" w="med" len="med"/>
                      <a:tailEnd type="none" w="med" len="med"/>
                    </a:lnL>
                    <a:lnR w="12700" cap="flat" cmpd="sng" algn="ctr">
                      <a:solidFill>
                        <a:prstClr val="black"/>
                      </a:solidFill>
                      <a:prstDash val="sysDot"/>
                      <a:round/>
                      <a:headEnd type="none" w="med" len="med"/>
                      <a:tailEnd type="none" w="med" len="med"/>
                    </a:lnR>
                    <a:lnT w="12700" cap="flat" cmpd="sng" algn="ctr">
                      <a:solidFill>
                        <a:prstClr val="black"/>
                      </a:solidFill>
                      <a:prstDash val="sysDot"/>
                      <a:round/>
                      <a:headEnd type="none" w="med" len="med"/>
                      <a:tailEnd type="none" w="med" len="med"/>
                    </a:lnT>
                    <a:lnB w="12700" cap="flat" cmpd="sng" algn="ctr">
                      <a:solidFill>
                        <a:prstClr val="black"/>
                      </a:solidFill>
                      <a:prstDash val="sysDot"/>
                      <a:round/>
                      <a:headEnd type="none" w="med" len="med"/>
                      <a:tailEnd type="none" w="med" len="med"/>
                    </a:lnB>
                  </a:tcPr>
                </a:tc>
              </a:tr>
              <a:tr h="370840">
                <a:tc>
                  <a:txBody>
                    <a:bodyPr/>
                    <a:lstStyle/>
                    <a:p>
                      <a:endParaRPr lang="en-US" dirty="0"/>
                    </a:p>
                  </a:txBody>
                  <a:tcPr>
                    <a:lnL w="12700" cap="flat" cmpd="sng" algn="ctr">
                      <a:solidFill>
                        <a:prstClr val="black"/>
                      </a:solidFill>
                      <a:prstDash val="sysDot"/>
                      <a:round/>
                      <a:headEnd type="none" w="med" len="med"/>
                      <a:tailEnd type="none" w="med" len="med"/>
                    </a:lnL>
                    <a:lnR w="12700" cap="flat" cmpd="sng" algn="ctr">
                      <a:solidFill>
                        <a:prstClr val="black"/>
                      </a:solidFill>
                      <a:prstDash val="sysDot"/>
                      <a:round/>
                      <a:headEnd type="none" w="med" len="med"/>
                      <a:tailEnd type="none" w="med" len="med"/>
                    </a:lnR>
                    <a:lnT w="12700" cap="flat" cmpd="sng" algn="ctr">
                      <a:solidFill>
                        <a:prstClr val="black"/>
                      </a:solidFill>
                      <a:prstDash val="sysDot"/>
                      <a:round/>
                      <a:headEnd type="none" w="med" len="med"/>
                      <a:tailEnd type="none" w="med" len="med"/>
                    </a:lnT>
                    <a:lnB w="12700" cap="flat" cmpd="sng" algn="ctr">
                      <a:solidFill>
                        <a:prstClr val="black"/>
                      </a:solidFill>
                      <a:prstDash val="sysDot"/>
                      <a:round/>
                      <a:headEnd type="none" w="med" len="med"/>
                      <a:tailEnd type="none" w="med" len="med"/>
                    </a:lnB>
                  </a:tcPr>
                </a:tc>
                <a:tc>
                  <a:txBody>
                    <a:bodyPr/>
                    <a:lstStyle/>
                    <a:p>
                      <a:endParaRPr lang="en-US" dirty="0"/>
                    </a:p>
                  </a:txBody>
                  <a:tcPr>
                    <a:lnL w="12700" cap="flat" cmpd="sng" algn="ctr">
                      <a:solidFill>
                        <a:prstClr val="black"/>
                      </a:solidFill>
                      <a:prstDash val="sysDot"/>
                      <a:round/>
                      <a:headEnd type="none" w="med" len="med"/>
                      <a:tailEnd type="none" w="med" len="med"/>
                    </a:lnL>
                    <a:lnR w="12700" cap="flat" cmpd="sng" algn="ctr">
                      <a:solidFill>
                        <a:prstClr val="black"/>
                      </a:solidFill>
                      <a:prstDash val="sysDot"/>
                      <a:round/>
                      <a:headEnd type="none" w="med" len="med"/>
                      <a:tailEnd type="none" w="med" len="med"/>
                    </a:lnR>
                    <a:lnT w="12700" cap="flat" cmpd="sng" algn="ctr">
                      <a:solidFill>
                        <a:prstClr val="black"/>
                      </a:solidFill>
                      <a:prstDash val="sysDot"/>
                      <a:round/>
                      <a:headEnd type="none" w="med" len="med"/>
                      <a:tailEnd type="none" w="med" len="med"/>
                    </a:lnT>
                    <a:lnB w="12700" cap="flat" cmpd="sng" algn="ctr">
                      <a:solidFill>
                        <a:prstClr val="black"/>
                      </a:solidFill>
                      <a:prstDash val="sysDot"/>
                      <a:round/>
                      <a:headEnd type="none" w="med" len="med"/>
                      <a:tailEnd type="none" w="med" len="med"/>
                    </a:lnB>
                  </a:tcPr>
                </a:tc>
              </a:tr>
            </a:tbl>
          </a:graphicData>
        </a:graphic>
      </p:graphicFrame>
      <p:pic>
        <p:nvPicPr>
          <p:cNvPr id="5" name="Picture 4" descr="C:\Documents and Settings\tnaylor\Desktop\Personal\Community Pharmacy Collaboratives Project\Logos\FB_ProfilePic.png"/>
          <p:cNvPicPr>
            <a:picLocks noChangeAspect="1" noChangeArrowheads="1"/>
          </p:cNvPicPr>
          <p:nvPr/>
        </p:nvPicPr>
        <p:blipFill>
          <a:blip r:embed="rId2"/>
          <a:srcRect/>
          <a:stretch>
            <a:fillRect/>
          </a:stretch>
        </p:blipFill>
        <p:spPr bwMode="auto">
          <a:xfrm>
            <a:off x="381000" y="533400"/>
            <a:ext cx="762000" cy="762000"/>
          </a:xfrm>
          <a:prstGeom prst="rect">
            <a:avLst/>
          </a:prstGeom>
          <a:noFill/>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Oval 5"/>
          <p:cNvSpPr/>
          <p:nvPr/>
        </p:nvSpPr>
        <p:spPr>
          <a:xfrm>
            <a:off x="228600" y="762000"/>
            <a:ext cx="8763000" cy="5410200"/>
          </a:xfrm>
          <a:prstGeom prst="ellipse">
            <a:avLst/>
          </a:prstGeom>
          <a:solidFill>
            <a:schemeClr val="accent3">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smtClean="0">
                <a:solidFill>
                  <a:srgbClr val="FF0000"/>
                </a:solidFill>
              </a:rPr>
              <a:t>The More Than Meds Training Model</a:t>
            </a:r>
          </a:p>
          <a:p>
            <a:pPr algn="ctr"/>
            <a:endParaRPr lang="en-US" dirty="0" smtClean="0">
              <a:solidFill>
                <a:srgbClr val="FF0000"/>
              </a:solidFill>
            </a:endParaRPr>
          </a:p>
          <a:p>
            <a:pPr marL="342900" indent="-342900" algn="ctr">
              <a:buAutoNum type="arabicPeriod"/>
            </a:pPr>
            <a:r>
              <a:rPr lang="en-US" sz="2400" dirty="0" smtClean="0">
                <a:solidFill>
                  <a:srgbClr val="FF0000"/>
                </a:solidFill>
              </a:rPr>
              <a:t>Train-the-Trainers: </a:t>
            </a:r>
          </a:p>
          <a:p>
            <a:pPr marL="342900" indent="-342900" algn="ctr"/>
            <a:r>
              <a:rPr lang="en-US" dirty="0" smtClean="0">
                <a:solidFill>
                  <a:srgbClr val="FF0000"/>
                </a:solidFill>
              </a:rPr>
              <a:t>6 pairs (</a:t>
            </a:r>
            <a:r>
              <a:rPr lang="en-US" dirty="0" err="1" smtClean="0">
                <a:solidFill>
                  <a:srgbClr val="FF0000"/>
                </a:solidFill>
              </a:rPr>
              <a:t>pharmacist+community</a:t>
            </a:r>
            <a:r>
              <a:rPr lang="en-US" dirty="0" smtClean="0">
                <a:solidFill>
                  <a:srgbClr val="FF0000"/>
                </a:solidFill>
              </a:rPr>
              <a:t> member)</a:t>
            </a:r>
          </a:p>
          <a:p>
            <a:pPr algn="ctr"/>
            <a:endParaRPr lang="en-US" dirty="0" smtClean="0">
              <a:solidFill>
                <a:srgbClr val="FF0000"/>
              </a:solidFill>
            </a:endParaRPr>
          </a:p>
          <a:p>
            <a:pPr algn="ctr"/>
            <a:r>
              <a:rPr lang="en-US" sz="2400" dirty="0" smtClean="0">
                <a:solidFill>
                  <a:srgbClr val="FF0000"/>
                </a:solidFill>
              </a:rPr>
              <a:t>2. Paired trainers’ pharmacist training: </a:t>
            </a:r>
          </a:p>
          <a:p>
            <a:pPr algn="ctr"/>
            <a:r>
              <a:rPr lang="en-US" dirty="0" smtClean="0">
                <a:solidFill>
                  <a:srgbClr val="FF0000"/>
                </a:solidFill>
              </a:rPr>
              <a:t>≥5 community pharmacists per pair</a:t>
            </a:r>
            <a:endParaRPr lang="en-US" dirty="0">
              <a:solidFill>
                <a:srgbClr val="FF0000"/>
              </a:solidFill>
            </a:endParaRP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844550" y="633382"/>
            <a:ext cx="7454900" cy="5591236"/>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Project Objectives</a:t>
            </a:r>
            <a:endParaRPr lang="en-US" dirty="0"/>
          </a:p>
        </p:txBody>
      </p:sp>
      <p:pic>
        <p:nvPicPr>
          <p:cNvPr id="5" name="Picture 4" descr="C:\Documents and Settings\tnaylor\Desktop\Personal\Community Pharmacy Collaboratives Project\Logos\FB_ProfilePic.png"/>
          <p:cNvPicPr>
            <a:picLocks noChangeAspect="1" noChangeArrowheads="1"/>
          </p:cNvPicPr>
          <p:nvPr/>
        </p:nvPicPr>
        <p:blipFill>
          <a:blip r:embed="rId3"/>
          <a:srcRect/>
          <a:stretch>
            <a:fillRect/>
          </a:stretch>
        </p:blipFill>
        <p:spPr bwMode="auto">
          <a:xfrm>
            <a:off x="457200" y="457200"/>
            <a:ext cx="762000" cy="762000"/>
          </a:xfrm>
          <a:prstGeom prst="rect">
            <a:avLst/>
          </a:prstGeom>
          <a:noFill/>
        </p:spPr>
      </p:pic>
      <p:sp>
        <p:nvSpPr>
          <p:cNvPr id="6" name="TextBox 5"/>
          <p:cNvSpPr txBox="1"/>
          <p:nvPr/>
        </p:nvSpPr>
        <p:spPr>
          <a:xfrm>
            <a:off x="762000" y="1676400"/>
            <a:ext cx="3886200" cy="2862322"/>
          </a:xfrm>
          <a:prstGeom prst="rect">
            <a:avLst/>
          </a:prstGeom>
          <a:noFill/>
          <a:ln w="76200" cmpd="sng">
            <a:solidFill>
              <a:schemeClr val="accent3"/>
            </a:solidFill>
          </a:ln>
          <a:effectLst>
            <a:outerShdw blurRad="76200" dist="177800" dir="8100000" sy="-23000" kx="800400" algn="br">
              <a:srgbClr val="000000">
                <a:alpha val="49000"/>
              </a:srgbClr>
            </a:outerShdw>
          </a:effectLst>
        </p:spPr>
        <p:txBody>
          <a:bodyPr wrap="square" rtlCol="0">
            <a:spAutoFit/>
          </a:bodyPr>
          <a:lstStyle/>
          <a:p>
            <a:pPr algn="ctr"/>
            <a:r>
              <a:rPr lang="en-US" sz="5400" b="1" dirty="0" smtClean="0">
                <a:solidFill>
                  <a:srgbClr val="8FC759"/>
                </a:solidFill>
                <a:effectLst>
                  <a:outerShdw blurRad="50800" dist="38100" dir="2700000">
                    <a:srgbClr val="000000">
                      <a:alpha val="43000"/>
                    </a:srgbClr>
                  </a:outerShdw>
                </a:effectLst>
              </a:rPr>
              <a:t>Promote</a:t>
            </a:r>
          </a:p>
          <a:p>
            <a:pPr algn="ctr"/>
            <a:r>
              <a:rPr lang="en-US" sz="5400" b="1" dirty="0" smtClean="0">
                <a:solidFill>
                  <a:srgbClr val="8FC759"/>
                </a:solidFill>
                <a:effectLst>
                  <a:outerShdw blurRad="50800" dist="38100" dir="2700000">
                    <a:srgbClr val="000000">
                      <a:alpha val="43000"/>
                    </a:srgbClr>
                  </a:outerShdw>
                </a:effectLst>
              </a:rPr>
              <a:t>Support </a:t>
            </a:r>
          </a:p>
          <a:p>
            <a:pPr algn="ctr"/>
            <a:r>
              <a:rPr lang="en-US" sz="5400" b="1" dirty="0" smtClean="0">
                <a:solidFill>
                  <a:srgbClr val="8FC759"/>
                </a:solidFill>
                <a:effectLst>
                  <a:outerShdw blurRad="50800" dist="38100" dir="2700000">
                    <a:srgbClr val="000000">
                      <a:alpha val="43000"/>
                    </a:srgbClr>
                  </a:outerShdw>
                </a:effectLst>
              </a:rPr>
              <a:t>Improve </a:t>
            </a:r>
          </a:p>
          <a:p>
            <a:pPr algn="ctr"/>
            <a:endParaRPr lang="en-US" b="1" dirty="0">
              <a:solidFill>
                <a:srgbClr val="8FC759"/>
              </a:solidFill>
              <a:effectLst>
                <a:outerShdw blurRad="50800" dist="38100" dir="2700000">
                  <a:srgbClr val="000000">
                    <a:alpha val="43000"/>
                  </a:srgbClr>
                </a:outerShdw>
              </a:effectLst>
            </a:endParaRPr>
          </a:p>
        </p:txBody>
      </p:sp>
      <p:sp>
        <p:nvSpPr>
          <p:cNvPr id="8" name="TextBox 7"/>
          <p:cNvSpPr txBox="1"/>
          <p:nvPr/>
        </p:nvSpPr>
        <p:spPr>
          <a:xfrm>
            <a:off x="3962400" y="4419600"/>
            <a:ext cx="4876800" cy="1754327"/>
          </a:xfrm>
          <a:prstGeom prst="rect">
            <a:avLst/>
          </a:prstGeom>
          <a:ln/>
          <a:effectLst>
            <a:outerShdw blurRad="431800" dist="127000" dir="8100000" sy="-23000" kx="800400" algn="br">
              <a:srgbClr val="000000">
                <a:alpha val="41000"/>
              </a:srgbClr>
            </a:outerShdw>
          </a:effectLst>
        </p:spPr>
        <p:style>
          <a:lnRef idx="1">
            <a:schemeClr val="accent4"/>
          </a:lnRef>
          <a:fillRef idx="3">
            <a:schemeClr val="accent4"/>
          </a:fillRef>
          <a:effectRef idx="2">
            <a:schemeClr val="accent4"/>
          </a:effectRef>
          <a:fontRef idx="minor">
            <a:schemeClr val="lt1"/>
          </a:fontRef>
        </p:style>
        <p:txBody>
          <a:bodyPr wrap="square" rtlCol="0">
            <a:spAutoFit/>
          </a:bodyPr>
          <a:lstStyle/>
          <a:p>
            <a:pPr algn="ctr"/>
            <a:r>
              <a:rPr lang="en-US" sz="5400" b="1" dirty="0" smtClean="0">
                <a:solidFill>
                  <a:srgbClr val="8FC759"/>
                </a:solidFill>
                <a:effectLst>
                  <a:outerShdw blurRad="50800" dist="38100" dir="2700000">
                    <a:srgbClr val="000000">
                      <a:alpha val="43000"/>
                    </a:srgbClr>
                  </a:outerShdw>
                </a:effectLst>
              </a:rPr>
              <a:t>Collaboration</a:t>
            </a:r>
          </a:p>
          <a:p>
            <a:pPr algn="ctr"/>
            <a:r>
              <a:rPr lang="en-US" sz="5400" b="1" dirty="0" smtClean="0">
                <a:solidFill>
                  <a:srgbClr val="8FC759"/>
                </a:solidFill>
                <a:effectLst>
                  <a:outerShdw blurRad="50800" dist="38100" dir="2700000">
                    <a:srgbClr val="000000">
                      <a:alpha val="43000"/>
                    </a:srgbClr>
                  </a:outerShdw>
                </a:effectLst>
              </a:rPr>
              <a:t>Relationships</a:t>
            </a:r>
          </a:p>
        </p:txBody>
      </p:sp>
      <p:pic>
        <p:nvPicPr>
          <p:cNvPr id="9" name="Picture 8"/>
          <p:cNvPicPr>
            <a:picLocks noChangeAspect="1"/>
          </p:cNvPicPr>
          <p:nvPr/>
        </p:nvPicPr>
        <p:blipFill>
          <a:blip r:embed="rId4"/>
          <a:stretch>
            <a:fillRect/>
          </a:stretch>
        </p:blipFill>
        <p:spPr>
          <a:xfrm>
            <a:off x="6096000" y="762000"/>
            <a:ext cx="2543508" cy="3175000"/>
          </a:xfrm>
          <a:prstGeom prst="rect">
            <a:avLst/>
          </a:prstGeom>
          <a:effectLst>
            <a:outerShdw blurRad="38100" dist="266700" dir="9660000" sy="-23000" kx="800400" algn="br">
              <a:srgbClr val="000000">
                <a:alpha val="15000"/>
              </a:srgbClr>
            </a:outerShdw>
          </a:effectLst>
        </p:spPr>
      </p:pic>
      <p:pic>
        <p:nvPicPr>
          <p:cNvPr id="10" name="Picture 9" descr="More_Than_Meds-LOGO.png"/>
          <p:cNvPicPr>
            <a:picLocks noChangeAspect="1"/>
          </p:cNvPicPr>
          <p:nvPr/>
        </p:nvPicPr>
        <p:blipFill>
          <a:blip r:embed="rId5"/>
          <a:srcRect l="10012" t="12121" r="82489" b="54546"/>
          <a:stretch>
            <a:fillRect/>
          </a:stretch>
        </p:blipFill>
        <p:spPr>
          <a:xfrm>
            <a:off x="2962393" y="3781779"/>
            <a:ext cx="187036" cy="228600"/>
          </a:xfrm>
          <a:prstGeom prst="rect">
            <a:avLst/>
          </a:prstGeom>
        </p:spPr>
      </p:pic>
      <p:pic>
        <p:nvPicPr>
          <p:cNvPr id="11" name="Picture 10" descr="More_Than_Meds-LOGO.png"/>
          <p:cNvPicPr>
            <a:picLocks noChangeAspect="1"/>
          </p:cNvPicPr>
          <p:nvPr/>
        </p:nvPicPr>
        <p:blipFill>
          <a:blip r:embed="rId5"/>
          <a:srcRect l="10012" t="12121" r="82489" b="54546"/>
          <a:stretch>
            <a:fillRect/>
          </a:stretch>
        </p:blipFill>
        <p:spPr>
          <a:xfrm>
            <a:off x="3089564" y="2143007"/>
            <a:ext cx="187036" cy="228600"/>
          </a:xfrm>
          <a:prstGeom prst="rect">
            <a:avLst/>
          </a:prstGeom>
        </p:spPr>
      </p:pic>
      <p:pic>
        <p:nvPicPr>
          <p:cNvPr id="12" name="Picture 11" descr="More_Than_Meds-LOGO.png"/>
          <p:cNvPicPr>
            <a:picLocks noChangeAspect="1"/>
          </p:cNvPicPr>
          <p:nvPr/>
        </p:nvPicPr>
        <p:blipFill>
          <a:blip r:embed="rId5"/>
          <a:srcRect l="10012" t="12121" r="82489" b="54546"/>
          <a:stretch>
            <a:fillRect/>
          </a:stretch>
        </p:blipFill>
        <p:spPr>
          <a:xfrm>
            <a:off x="3095035" y="2971800"/>
            <a:ext cx="187036" cy="228600"/>
          </a:xfrm>
          <a:prstGeom prst="rect">
            <a:avLst/>
          </a:prstGeom>
        </p:spPr>
      </p:pic>
      <p:pic>
        <p:nvPicPr>
          <p:cNvPr id="13" name="Picture 12" descr="More_Than_Meds-LOGO.png"/>
          <p:cNvPicPr>
            <a:picLocks noChangeAspect="1"/>
          </p:cNvPicPr>
          <p:nvPr/>
        </p:nvPicPr>
        <p:blipFill>
          <a:blip r:embed="rId5"/>
          <a:srcRect l="10012" t="12121" r="82489" b="54546"/>
          <a:stretch>
            <a:fillRect/>
          </a:stretch>
        </p:blipFill>
        <p:spPr>
          <a:xfrm>
            <a:off x="2165757" y="2143007"/>
            <a:ext cx="187036" cy="228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050" name="Picture 2" descr="http://upload.wikimedia.org/wikipedia/commons/d/db/Map_of_Nova_Scotia-CC-BY-SA_NM.png"/>
          <p:cNvPicPr>
            <a:picLocks noChangeAspect="1" noChangeArrowheads="1"/>
          </p:cNvPicPr>
          <p:nvPr/>
        </p:nvPicPr>
        <p:blipFill>
          <a:blip r:embed="rId3"/>
          <a:srcRect/>
          <a:stretch>
            <a:fillRect/>
          </a:stretch>
        </p:blipFill>
        <p:spPr bwMode="auto">
          <a:xfrm>
            <a:off x="0" y="-533401"/>
            <a:ext cx="9251950" cy="7467601"/>
          </a:xfrm>
          <a:prstGeom prst="rect">
            <a:avLst/>
          </a:prstGeom>
          <a:noFill/>
          <a:ln w="41275">
            <a:noFill/>
            <a:miter lim="800000"/>
            <a:headEnd/>
            <a:tailEnd/>
          </a:ln>
        </p:spPr>
      </p:pic>
      <p:pic>
        <p:nvPicPr>
          <p:cNvPr id="11" name="Picture 2" descr="https://photos-3.dropbox.com/t/0/AACb6tZlxCFpJowc6mnR7PdnZnawFCjKbcrImPL8qclTTA/12/25813565/png/32x32/3/_/1/2/FB_ProfilePic.png/t9ZtG92LsRUlmqpfwA47U3X77zsCotyOWsAevFlxBw4?size=1024x768"/>
          <p:cNvPicPr>
            <a:picLocks noChangeAspect="1" noChangeArrowheads="1"/>
          </p:cNvPicPr>
          <p:nvPr/>
        </p:nvPicPr>
        <p:blipFill>
          <a:blip r:embed="rId4" cstate="print"/>
          <a:srcRect/>
          <a:stretch>
            <a:fillRect/>
          </a:stretch>
        </p:blipFill>
        <p:spPr bwMode="auto">
          <a:xfrm>
            <a:off x="3705622" y="4581128"/>
            <a:ext cx="348630" cy="360040"/>
          </a:xfrm>
          <a:prstGeom prst="ellipse">
            <a:avLst/>
          </a:prstGeom>
          <a:noFill/>
          <a:ln w="63500" cap="rnd">
            <a:noFill/>
          </a:ln>
          <a:effectLst>
            <a:outerShdw blurRad="50800" dist="50800" dir="5400000" algn="ctr" rotWithShape="0">
              <a:schemeClr val="bg1"/>
            </a:outerShdw>
          </a:effectLst>
          <a:scene3d>
            <a:camera prst="orthographicFront"/>
            <a:lightRig rig="contrasting" dir="t">
              <a:rot lat="0" lon="0" rev="3000000"/>
            </a:lightRig>
          </a:scene3d>
          <a:sp3d extrusionH="76200" contourW="7620">
            <a:bevelT w="95250" h="31750"/>
            <a:extrusionClr>
              <a:schemeClr val="bg1"/>
            </a:extrusionClr>
            <a:contourClr>
              <a:schemeClr val="bg1"/>
            </a:contourClr>
          </a:sp3d>
        </p:spPr>
      </p:pic>
      <p:pic>
        <p:nvPicPr>
          <p:cNvPr id="50" name="Picture 2" descr="https://photos-3.dropbox.com/t/0/AACb6tZlxCFpJowc6mnR7PdnZnawFCjKbcrImPL8qclTTA/12/25813565/png/32x32/3/_/1/2/FB_ProfilePic.png/t9ZtG92LsRUlmqpfwA47U3X77zsCotyOWsAevFlxBw4?size=1024x768"/>
          <p:cNvPicPr>
            <a:picLocks noChangeAspect="1" noChangeArrowheads="1"/>
          </p:cNvPicPr>
          <p:nvPr/>
        </p:nvPicPr>
        <p:blipFill>
          <a:blip r:embed="rId5" cstate="print"/>
          <a:srcRect/>
          <a:stretch>
            <a:fillRect/>
          </a:stretch>
        </p:blipFill>
        <p:spPr bwMode="auto">
          <a:xfrm>
            <a:off x="3707904" y="4581128"/>
            <a:ext cx="360040" cy="371824"/>
          </a:xfrm>
          <a:prstGeom prst="ellipse">
            <a:avLst/>
          </a:prstGeom>
          <a:noFill/>
          <a:ln w="63500" cap="rnd">
            <a:noFill/>
          </a:ln>
          <a:effectLst>
            <a:outerShdw blurRad="50800" dist="50800" dir="5400000" algn="ctr" rotWithShape="0">
              <a:schemeClr val="bg1"/>
            </a:outerShdw>
          </a:effectLst>
          <a:scene3d>
            <a:camera prst="orthographicFront"/>
            <a:lightRig rig="contrasting" dir="t">
              <a:rot lat="0" lon="0" rev="3000000"/>
            </a:lightRig>
          </a:scene3d>
          <a:sp3d extrusionH="76200" contourW="7620">
            <a:bevelT w="95250" h="31750"/>
            <a:extrusionClr>
              <a:schemeClr val="bg1"/>
            </a:extrusionClr>
            <a:contourClr>
              <a:schemeClr val="bg1"/>
            </a:contourClr>
          </a:sp3d>
        </p:spPr>
      </p:pic>
      <p:pic>
        <p:nvPicPr>
          <p:cNvPr id="51" name="Picture 2" descr="https://photos-3.dropbox.com/t/0/AACb6tZlxCFpJowc6mnR7PdnZnawFCjKbcrImPL8qclTTA/12/25813565/png/32x32/3/_/1/2/FB_ProfilePic.png/t9ZtG92LsRUlmqpfwA47U3X77zsCotyOWsAevFlxBw4?size=1024x768"/>
          <p:cNvPicPr>
            <a:picLocks noChangeAspect="1" noChangeArrowheads="1"/>
          </p:cNvPicPr>
          <p:nvPr/>
        </p:nvPicPr>
        <p:blipFill>
          <a:blip r:embed="rId6" cstate="print"/>
          <a:srcRect/>
          <a:stretch>
            <a:fillRect/>
          </a:stretch>
        </p:blipFill>
        <p:spPr bwMode="auto">
          <a:xfrm>
            <a:off x="3707904" y="4572000"/>
            <a:ext cx="348630" cy="360040"/>
          </a:xfrm>
          <a:prstGeom prst="ellipse">
            <a:avLst/>
          </a:prstGeom>
          <a:noFill/>
          <a:ln w="63500" cap="rnd">
            <a:noFill/>
          </a:ln>
          <a:effectLst>
            <a:outerShdw blurRad="50800" dist="50800" dir="5400000" algn="ctr" rotWithShape="0">
              <a:schemeClr val="bg1"/>
            </a:outerShdw>
          </a:effectLst>
          <a:scene3d>
            <a:camera prst="orthographicFront"/>
            <a:lightRig rig="contrasting" dir="t">
              <a:rot lat="0" lon="0" rev="3000000"/>
            </a:lightRig>
          </a:scene3d>
          <a:sp3d extrusionH="76200" contourW="7620">
            <a:bevelT w="95250" h="31750"/>
            <a:extrusionClr>
              <a:schemeClr val="bg1"/>
            </a:extrusionClr>
            <a:contourClr>
              <a:schemeClr val="bg1"/>
            </a:contourClr>
          </a:sp3d>
        </p:spPr>
      </p:pic>
      <p:pic>
        <p:nvPicPr>
          <p:cNvPr id="53" name="Picture 2" descr="https://photos-3.dropbox.com/t/0/AACb6tZlxCFpJowc6mnR7PdnZnawFCjKbcrImPL8qclTTA/12/25813565/png/32x32/3/_/1/2/FB_ProfilePic.png/t9ZtG92LsRUlmqpfwA47U3X77zsCotyOWsAevFlxBw4?size=1024x768"/>
          <p:cNvPicPr>
            <a:picLocks noChangeAspect="1" noChangeArrowheads="1"/>
          </p:cNvPicPr>
          <p:nvPr/>
        </p:nvPicPr>
        <p:blipFill>
          <a:blip r:embed="rId7" cstate="print"/>
          <a:srcRect/>
          <a:stretch>
            <a:fillRect/>
          </a:stretch>
        </p:blipFill>
        <p:spPr bwMode="auto">
          <a:xfrm>
            <a:off x="3707904" y="4581177"/>
            <a:ext cx="360040" cy="371823"/>
          </a:xfrm>
          <a:prstGeom prst="ellipse">
            <a:avLst/>
          </a:prstGeom>
          <a:noFill/>
          <a:ln w="63500" cap="rnd">
            <a:noFill/>
          </a:ln>
          <a:effectLst>
            <a:outerShdw blurRad="50800" dist="50800" dir="5400000" algn="ctr" rotWithShape="0">
              <a:schemeClr val="bg1"/>
            </a:outerShdw>
          </a:effectLst>
          <a:scene3d>
            <a:camera prst="orthographicFront"/>
            <a:lightRig rig="contrasting" dir="t">
              <a:rot lat="0" lon="0" rev="3000000"/>
            </a:lightRig>
          </a:scene3d>
          <a:sp3d extrusionH="76200" contourW="7620">
            <a:bevelT w="95250" h="31750"/>
            <a:extrusionClr>
              <a:schemeClr val="bg1"/>
            </a:extrusionClr>
            <a:contourClr>
              <a:schemeClr val="bg1"/>
            </a:contourClr>
          </a:sp3d>
        </p:spPr>
      </p:pic>
      <p:pic>
        <p:nvPicPr>
          <p:cNvPr id="54" name="Picture 2" descr="https://photos-3.dropbox.com/t/0/AACb6tZlxCFpJowc6mnR7PdnZnawFCjKbcrImPL8qclTTA/12/25813565/png/32x32/3/_/1/2/FB_ProfilePic.png/t9ZtG92LsRUlmqpfwA47U3X77zsCotyOWsAevFlxBw4?size=1024x768"/>
          <p:cNvPicPr>
            <a:picLocks noChangeAspect="1" noChangeArrowheads="1"/>
          </p:cNvPicPr>
          <p:nvPr/>
        </p:nvPicPr>
        <p:blipFill>
          <a:blip r:embed="rId6" cstate="print"/>
          <a:srcRect/>
          <a:stretch>
            <a:fillRect/>
          </a:stretch>
        </p:blipFill>
        <p:spPr bwMode="auto">
          <a:xfrm>
            <a:off x="3707904" y="4592960"/>
            <a:ext cx="348630" cy="360040"/>
          </a:xfrm>
          <a:prstGeom prst="ellipse">
            <a:avLst/>
          </a:prstGeom>
          <a:noFill/>
          <a:ln w="63500" cap="rnd">
            <a:noFill/>
          </a:ln>
          <a:effectLst>
            <a:outerShdw blurRad="50800" dist="50800" dir="5400000" algn="ctr" rotWithShape="0">
              <a:schemeClr val="bg1"/>
            </a:outerShdw>
          </a:effectLst>
          <a:scene3d>
            <a:camera prst="orthographicFront"/>
            <a:lightRig rig="contrasting" dir="t">
              <a:rot lat="0" lon="0" rev="3000000"/>
            </a:lightRig>
          </a:scene3d>
          <a:sp3d extrusionH="76200" contourW="7620">
            <a:bevelT w="95250" h="31750"/>
            <a:extrusionClr>
              <a:schemeClr val="bg1"/>
            </a:extrusionClr>
            <a:contourClr>
              <a:schemeClr val="bg1"/>
            </a:contourClr>
          </a:sp3d>
        </p:spPr>
      </p:pic>
      <p:pic>
        <p:nvPicPr>
          <p:cNvPr id="55" name="Picture 2" descr="https://photos-3.dropbox.com/t/0/AACb6tZlxCFpJowc6mnR7PdnZnawFCjKbcrImPL8qclTTA/12/25813565/png/32x32/3/_/1/2/FB_ProfilePic.png/t9ZtG92LsRUlmqpfwA47U3X77zsCotyOWsAevFlxBw4?size=1024x768"/>
          <p:cNvPicPr>
            <a:picLocks noChangeAspect="1" noChangeArrowheads="1"/>
          </p:cNvPicPr>
          <p:nvPr/>
        </p:nvPicPr>
        <p:blipFill>
          <a:blip r:embed="rId6" cstate="print"/>
          <a:srcRect/>
          <a:stretch>
            <a:fillRect/>
          </a:stretch>
        </p:blipFill>
        <p:spPr bwMode="auto">
          <a:xfrm>
            <a:off x="3707904" y="4584700"/>
            <a:ext cx="348630" cy="360040"/>
          </a:xfrm>
          <a:prstGeom prst="ellipse">
            <a:avLst/>
          </a:prstGeom>
          <a:noFill/>
          <a:ln w="63500" cap="rnd">
            <a:noFill/>
          </a:ln>
          <a:effectLst>
            <a:outerShdw blurRad="50800" dist="50800" dir="5400000" algn="ctr" rotWithShape="0">
              <a:schemeClr val="bg1"/>
            </a:outerShdw>
          </a:effectLst>
          <a:scene3d>
            <a:camera prst="orthographicFront"/>
            <a:lightRig rig="contrasting" dir="t">
              <a:rot lat="0" lon="0" rev="3000000"/>
            </a:lightRig>
          </a:scene3d>
          <a:sp3d extrusionH="76200" contourW="7620">
            <a:bevelT w="95250" h="31750"/>
            <a:extrusionClr>
              <a:schemeClr val="bg1"/>
            </a:extrusionClr>
            <a:contourClr>
              <a:schemeClr val="bg1"/>
            </a:contourClr>
          </a:sp3d>
        </p:spPr>
      </p:pic>
      <p:pic>
        <p:nvPicPr>
          <p:cNvPr id="56" name="Picture 2" descr="https://photos-3.dropbox.com/t/0/AACb6tZlxCFpJowc6mnR7PdnZnawFCjKbcrImPL8qclTTA/12/25813565/png/32x32/3/_/1/2/FB_ProfilePic.png/t9ZtG92LsRUlmqpfwA47U3X77zsCotyOWsAevFlxBw4?size=1024x768"/>
          <p:cNvPicPr>
            <a:picLocks noChangeAspect="1" noChangeArrowheads="1"/>
          </p:cNvPicPr>
          <p:nvPr/>
        </p:nvPicPr>
        <p:blipFill>
          <a:blip r:embed="rId8" cstate="print"/>
          <a:srcRect/>
          <a:stretch>
            <a:fillRect/>
          </a:stretch>
        </p:blipFill>
        <p:spPr bwMode="auto">
          <a:xfrm>
            <a:off x="3708400" y="4591050"/>
            <a:ext cx="360040" cy="371823"/>
          </a:xfrm>
          <a:prstGeom prst="ellipse">
            <a:avLst/>
          </a:prstGeom>
          <a:noFill/>
          <a:ln w="63500" cap="rnd">
            <a:noFill/>
          </a:ln>
          <a:effectLst>
            <a:outerShdw blurRad="50800" dist="50800" dir="5400000" algn="ctr" rotWithShape="0">
              <a:schemeClr val="bg1"/>
            </a:outerShdw>
          </a:effectLst>
          <a:scene3d>
            <a:camera prst="orthographicFront"/>
            <a:lightRig rig="contrasting" dir="t">
              <a:rot lat="0" lon="0" rev="3000000"/>
            </a:lightRig>
          </a:scene3d>
          <a:sp3d extrusionH="76200" contourW="7620">
            <a:bevelT w="95250" h="31750"/>
            <a:extrusionClr>
              <a:schemeClr val="bg1"/>
            </a:extrusionClr>
            <a:contourClr>
              <a:schemeClr val="bg1"/>
            </a:contourClr>
          </a:sp3d>
        </p:spPr>
      </p:pic>
      <p:sp>
        <p:nvSpPr>
          <p:cNvPr id="10" name="TextBox 9"/>
          <p:cNvSpPr txBox="1"/>
          <p:nvPr/>
        </p:nvSpPr>
        <p:spPr>
          <a:xfrm>
            <a:off x="356258" y="588609"/>
            <a:ext cx="4243838" cy="1200329"/>
          </a:xfrm>
          <a:prstGeom prst="rect">
            <a:avLst/>
          </a:prstGeom>
          <a:gradFill flip="none" rotWithShape="1">
            <a:gsLst>
              <a:gs pos="58000">
                <a:schemeClr val="tx1">
                  <a:alpha val="65000"/>
                </a:schemeClr>
              </a:gs>
              <a:gs pos="100000">
                <a:schemeClr val="tx1">
                  <a:alpha val="65000"/>
                </a:schemeClr>
              </a:gs>
            </a:gsLst>
            <a:path path="circle">
              <a:fillToRect l="100000" t="100000"/>
            </a:path>
            <a:tileRect r="-100000" b="-100000"/>
          </a:gradFill>
        </p:spPr>
        <p:txBody>
          <a:bodyPr wrap="square" rtlCol="0">
            <a:spAutoFit/>
          </a:bodyPr>
          <a:lstStyle/>
          <a:p>
            <a:pPr defTabSz="457200"/>
            <a:r>
              <a:rPr lang="en-US" b="1" dirty="0" smtClean="0">
                <a:solidFill>
                  <a:prstClr val="black"/>
                </a:solidFill>
              </a:rPr>
              <a:t>MORE THAN MEDS</a:t>
            </a:r>
          </a:p>
          <a:p>
            <a:pPr defTabSz="457200"/>
            <a:r>
              <a:rPr lang="en-US" dirty="0" smtClean="0">
                <a:solidFill>
                  <a:prstClr val="black"/>
                </a:solidFill>
              </a:rPr>
              <a:t>Train-the-trainers Training Day</a:t>
            </a:r>
          </a:p>
          <a:p>
            <a:pPr defTabSz="457200"/>
            <a:r>
              <a:rPr lang="en-US" dirty="0" smtClean="0">
                <a:solidFill>
                  <a:prstClr val="black"/>
                </a:solidFill>
              </a:rPr>
              <a:t>May 17, 2013</a:t>
            </a:r>
          </a:p>
          <a:p>
            <a:pPr defTabSz="457200"/>
            <a:r>
              <a:rPr lang="en-US" dirty="0" smtClean="0">
                <a:solidFill>
                  <a:prstClr val="black"/>
                </a:solidFill>
              </a:rPr>
              <a:t>6 pharmacist-community member pairs </a:t>
            </a:r>
            <a:endParaRPr lang="en-US" dirty="0">
              <a:solidFill>
                <a:prstClr val="black"/>
              </a:solidFill>
            </a:endParaRPr>
          </a:p>
        </p:txBody>
      </p:sp>
      <p:sp>
        <p:nvSpPr>
          <p:cNvPr id="13" name="TextBox 12"/>
          <p:cNvSpPr txBox="1"/>
          <p:nvPr/>
        </p:nvSpPr>
        <p:spPr>
          <a:xfrm>
            <a:off x="4600096" y="4932040"/>
            <a:ext cx="4243838" cy="1477328"/>
          </a:xfrm>
          <a:prstGeom prst="rect">
            <a:avLst/>
          </a:prstGeom>
          <a:gradFill flip="none" rotWithShape="1">
            <a:gsLst>
              <a:gs pos="58000">
                <a:schemeClr val="tx1">
                  <a:alpha val="65000"/>
                </a:schemeClr>
              </a:gs>
              <a:gs pos="100000">
                <a:schemeClr val="tx1">
                  <a:alpha val="65000"/>
                </a:schemeClr>
              </a:gs>
            </a:gsLst>
            <a:path path="circle">
              <a:fillToRect l="100000" t="100000"/>
            </a:path>
            <a:tileRect r="-100000" b="-100000"/>
          </a:gradFill>
        </p:spPr>
        <p:txBody>
          <a:bodyPr wrap="square" rtlCol="0">
            <a:spAutoFit/>
          </a:bodyPr>
          <a:lstStyle/>
          <a:p>
            <a:pPr defTabSz="457200"/>
            <a:r>
              <a:rPr lang="en-US" dirty="0" smtClean="0">
                <a:solidFill>
                  <a:prstClr val="black"/>
                </a:solidFill>
              </a:rPr>
              <a:t>Pair sharing &amp; team building</a:t>
            </a:r>
          </a:p>
          <a:p>
            <a:pPr defTabSz="457200"/>
            <a:r>
              <a:rPr lang="en-US" dirty="0" smtClean="0">
                <a:solidFill>
                  <a:prstClr val="black"/>
                </a:solidFill>
              </a:rPr>
              <a:t>Resources</a:t>
            </a:r>
          </a:p>
          <a:p>
            <a:pPr defTabSz="457200"/>
            <a:r>
              <a:rPr lang="en-US" dirty="0" smtClean="0">
                <a:solidFill>
                  <a:prstClr val="black"/>
                </a:solidFill>
              </a:rPr>
              <a:t>Tool kits</a:t>
            </a:r>
          </a:p>
          <a:p>
            <a:pPr defTabSz="457200"/>
            <a:r>
              <a:rPr lang="en-US" dirty="0" smtClean="0">
                <a:solidFill>
                  <a:prstClr val="black"/>
                </a:solidFill>
              </a:rPr>
              <a:t>Pharmacist (psychiatrist)–actor role plays</a:t>
            </a:r>
          </a:p>
          <a:p>
            <a:pPr defTabSz="457200"/>
            <a:r>
              <a:rPr lang="en-US" dirty="0" smtClean="0">
                <a:solidFill>
                  <a:prstClr val="black"/>
                </a:solidFill>
              </a:rPr>
              <a:t>Tasks and planning</a:t>
            </a:r>
            <a:endParaRPr lang="en-US" dirty="0">
              <a:solidFill>
                <a:prstClr val="black"/>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path" presetSubtype="0" accel="50000" decel="50000" fill="hold" nodeType="clickEffect">
                                  <p:stCondLst>
                                    <p:cond delay="0"/>
                                  </p:stCondLst>
                                  <p:childTnLst>
                                    <p:animMotion origin="layout" path="M 8.33333E-7 -7.67808E-7 L -0.13715 -0.01573 " pathEditMode="relative" rAng="0" ptsTypes="AA">
                                      <p:cBhvr>
                                        <p:cTn id="6" dur="1000" fill="hold"/>
                                        <p:tgtEl>
                                          <p:spTgt spid="54"/>
                                        </p:tgtEl>
                                        <p:attrNameLst>
                                          <p:attrName>ppt_x</p:attrName>
                                          <p:attrName>ppt_y</p:attrName>
                                        </p:attrNameLst>
                                      </p:cBhvr>
                                      <p:rCtr x="-69" y="-8"/>
                                    </p:animMotion>
                                  </p:childTnLst>
                                </p:cTn>
                              </p:par>
                            </p:childTnLst>
                          </p:cTn>
                        </p:par>
                        <p:par>
                          <p:cTn id="7" fill="hold">
                            <p:stCondLst>
                              <p:cond delay="1000"/>
                            </p:stCondLst>
                            <p:childTnLst>
                              <p:par>
                                <p:cTn id="8" presetID="35" presetClass="path" presetSubtype="0" accel="50000" decel="50000" fill="hold" nodeType="afterEffect">
                                  <p:stCondLst>
                                    <p:cond delay="0"/>
                                  </p:stCondLst>
                                  <p:childTnLst>
                                    <p:animMotion origin="layout" path="M 2.77778E-6 -4.07407E-6 L -0.00018 -0.03958 " pathEditMode="relative" rAng="0" ptsTypes="AA">
                                      <p:cBhvr>
                                        <p:cTn id="9" dur="500" fill="hold"/>
                                        <p:tgtEl>
                                          <p:spTgt spid="53"/>
                                        </p:tgtEl>
                                        <p:attrNameLst>
                                          <p:attrName>ppt_x</p:attrName>
                                          <p:attrName>ppt_y</p:attrName>
                                        </p:attrNameLst>
                                      </p:cBhvr>
                                      <p:rCtr x="0" y="-20"/>
                                    </p:animMotion>
                                  </p:childTnLst>
                                </p:cTn>
                              </p:par>
                            </p:childTnLst>
                          </p:cTn>
                        </p:par>
                        <p:par>
                          <p:cTn id="10" fill="hold">
                            <p:stCondLst>
                              <p:cond delay="1500"/>
                            </p:stCondLst>
                            <p:childTnLst>
                              <p:par>
                                <p:cTn id="11" presetID="49" presetClass="path" presetSubtype="0" accel="50000" decel="50000" fill="hold" nodeType="afterEffect">
                                  <p:stCondLst>
                                    <p:cond delay="0"/>
                                  </p:stCondLst>
                                  <p:childTnLst>
                                    <p:animMotion origin="layout" path="M -5.55556E-7 -1.61887E-6 L -0.09444 -0.16767 " pathEditMode="relative" rAng="0" ptsTypes="AA">
                                      <p:cBhvr>
                                        <p:cTn id="12" dur="500" fill="hold"/>
                                        <p:tgtEl>
                                          <p:spTgt spid="55"/>
                                        </p:tgtEl>
                                        <p:attrNameLst>
                                          <p:attrName>ppt_x</p:attrName>
                                          <p:attrName>ppt_y</p:attrName>
                                        </p:attrNameLst>
                                      </p:cBhvr>
                                      <p:rCtr x="-47" y="-84"/>
                                    </p:animMotion>
                                  </p:childTnLst>
                                </p:cTn>
                              </p:par>
                            </p:childTnLst>
                          </p:cTn>
                        </p:par>
                        <p:par>
                          <p:cTn id="13" fill="hold">
                            <p:stCondLst>
                              <p:cond delay="2000"/>
                            </p:stCondLst>
                            <p:childTnLst>
                              <p:par>
                                <p:cTn id="14" presetID="42" presetClass="path" presetSubtype="0" accel="50000" decel="50000" fill="hold" nodeType="afterEffect">
                                  <p:stCondLst>
                                    <p:cond delay="0"/>
                                  </p:stCondLst>
                                  <p:childTnLst>
                                    <p:animMotion origin="layout" path="M 1.23894E-6 -1.61887E-6 L 0.04841 -0.24422 " pathEditMode="relative" rAng="0" ptsTypes="AA">
                                      <p:cBhvr>
                                        <p:cTn id="15" dur="500" fill="hold"/>
                                        <p:tgtEl>
                                          <p:spTgt spid="56"/>
                                        </p:tgtEl>
                                        <p:attrNameLst>
                                          <p:attrName>ppt_x</p:attrName>
                                          <p:attrName>ppt_y</p:attrName>
                                        </p:attrNameLst>
                                      </p:cBhvr>
                                      <p:rCtr x="24" y="-122"/>
                                    </p:animMotion>
                                  </p:childTnLst>
                                </p:cTn>
                              </p:par>
                            </p:childTnLst>
                          </p:cTn>
                        </p:par>
                        <p:par>
                          <p:cTn id="16" fill="hold">
                            <p:stCondLst>
                              <p:cond delay="2500"/>
                            </p:stCondLst>
                            <p:childTnLst>
                              <p:par>
                                <p:cTn id="17" presetID="56" presetClass="path" presetSubtype="0" accel="50000" decel="50000" fill="hold" nodeType="afterEffect">
                                  <p:stCondLst>
                                    <p:cond delay="0"/>
                                  </p:stCondLst>
                                  <p:childTnLst>
                                    <p:animMotion origin="layout" path="M -3.61111E-6 4.16281E-6 L 0.41337 -0.33141 " pathEditMode="relative" rAng="0" ptsTypes="AA">
                                      <p:cBhvr>
                                        <p:cTn id="18" dur="500" fill="hold"/>
                                        <p:tgtEl>
                                          <p:spTgt spid="50"/>
                                        </p:tgtEl>
                                        <p:attrNameLst>
                                          <p:attrName>ppt_x</p:attrName>
                                          <p:attrName>ppt_y</p:attrName>
                                        </p:attrNameLst>
                                      </p:cBhvr>
                                      <p:rCtr x="207" y="-166"/>
                                    </p:animMotion>
                                  </p:childTnLst>
                                </p:cTn>
                              </p:par>
                            </p:childTnLst>
                          </p:cTn>
                        </p:par>
                        <p:par>
                          <p:cTn id="19" fill="hold">
                            <p:stCondLst>
                              <p:cond delay="3000"/>
                            </p:stCondLst>
                            <p:childTnLst>
                              <p:par>
                                <p:cTn id="20" presetID="63" presetClass="path" presetSubtype="0" accel="50000" decel="50000" fill="hold" nodeType="afterEffect">
                                  <p:stCondLst>
                                    <p:cond delay="0"/>
                                  </p:stCondLst>
                                  <p:childTnLst>
                                    <p:animMotion origin="layout" path="M 8.33333E-7 -7.67808E-7 L 0.14635 -0.29903 " pathEditMode="relative" rAng="0" ptsTypes="AA">
                                      <p:cBhvr>
                                        <p:cTn id="21" dur="500" fill="hold"/>
                                        <p:tgtEl>
                                          <p:spTgt spid="51"/>
                                        </p:tgtEl>
                                        <p:attrNameLst>
                                          <p:attrName>ppt_x</p:attrName>
                                          <p:attrName>ppt_y</p:attrName>
                                        </p:attrNameLst>
                                      </p:cBhvr>
                                      <p:rCtr x="73" y="-15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2" name="Group 15"/>
          <p:cNvGrpSpPr>
            <a:grpSpLocks noChangeAspect="1"/>
          </p:cNvGrpSpPr>
          <p:nvPr/>
        </p:nvGrpSpPr>
        <p:grpSpPr bwMode="auto">
          <a:xfrm>
            <a:off x="-900113" y="381000"/>
            <a:ext cx="10044113" cy="8105775"/>
            <a:chOff x="0" y="-531440"/>
            <a:chExt cx="9252520" cy="7466872"/>
          </a:xfrm>
        </p:grpSpPr>
        <p:pic>
          <p:nvPicPr>
            <p:cNvPr id="3300" name="Picture 2" descr="http://upload.wikimedia.org/wikipedia/commons/d/db/Map_of_Nova_Scotia-CC-BY-SA_NM.png"/>
            <p:cNvPicPr>
              <a:picLocks noChangeAspect="1" noChangeArrowheads="1"/>
            </p:cNvPicPr>
            <p:nvPr/>
          </p:nvPicPr>
          <p:blipFill>
            <a:blip r:embed="rId3"/>
            <a:srcRect/>
            <a:stretch>
              <a:fillRect/>
            </a:stretch>
          </p:blipFill>
          <p:spPr bwMode="auto">
            <a:xfrm>
              <a:off x="0" y="-531440"/>
              <a:ext cx="9252520" cy="7466872"/>
            </a:xfrm>
            <a:prstGeom prst="rect">
              <a:avLst/>
            </a:prstGeom>
            <a:noFill/>
            <a:ln w="41275">
              <a:noFill/>
              <a:miter lim="800000"/>
              <a:headEnd/>
              <a:tailEnd/>
            </a:ln>
          </p:spPr>
        </p:pic>
        <p:pic>
          <p:nvPicPr>
            <p:cNvPr id="11" name="Picture 2" descr="https://photos-3.dropbox.com/t/0/AACb6tZlxCFpJowc6mnR7PdnZnawFCjKbcrImPL8qclTTA/12/25813565/png/32x32/3/_/1/2/FB_ProfilePic.png/t9ZtG92LsRUlmqpfwA47U3X77zsCotyOWsAevFlxBw4?size=1024x768"/>
            <p:cNvPicPr>
              <a:picLocks noChangeAspect="1" noChangeArrowheads="1"/>
            </p:cNvPicPr>
            <p:nvPr/>
          </p:nvPicPr>
          <p:blipFill>
            <a:blip r:embed="rId4" cstate="print"/>
            <a:srcRect/>
            <a:stretch>
              <a:fillRect/>
            </a:stretch>
          </p:blipFill>
          <p:spPr bwMode="auto">
            <a:xfrm>
              <a:off x="3705622" y="4581128"/>
              <a:ext cx="348630" cy="360040"/>
            </a:xfrm>
            <a:prstGeom prst="ellipse">
              <a:avLst/>
            </a:prstGeom>
            <a:noFill/>
            <a:ln w="63500" cap="rnd">
              <a:noFill/>
            </a:ln>
            <a:effectLst>
              <a:outerShdw blurRad="50800" dist="50800" dir="5400000" algn="ctr" rotWithShape="0">
                <a:schemeClr val="bg1"/>
              </a:outerShdw>
            </a:effectLst>
            <a:scene3d>
              <a:camera prst="orthographicFront"/>
              <a:lightRig rig="contrasting" dir="t">
                <a:rot lat="0" lon="0" rev="3000000"/>
              </a:lightRig>
            </a:scene3d>
            <a:sp3d extrusionH="76200" contourW="7620">
              <a:bevelT w="95250" h="31750"/>
              <a:extrusionClr>
                <a:schemeClr val="bg1"/>
              </a:extrusionClr>
              <a:contourClr>
                <a:schemeClr val="bg1"/>
              </a:contourClr>
            </a:sp3d>
          </p:spPr>
        </p:pic>
        <p:pic>
          <p:nvPicPr>
            <p:cNvPr id="50" name="Picture 2" descr="https://photos-3.dropbox.com/t/0/AACb6tZlxCFpJowc6mnR7PdnZnawFCjKbcrImPL8qclTTA/12/25813565/png/32x32/3/_/1/2/FB_ProfilePic.png/t9ZtG92LsRUlmqpfwA47U3X77zsCotyOWsAevFlxBw4?size=1024x768"/>
            <p:cNvPicPr>
              <a:picLocks noChangeAspect="1" noChangeArrowheads="1"/>
            </p:cNvPicPr>
            <p:nvPr/>
          </p:nvPicPr>
          <p:blipFill>
            <a:blip r:embed="rId5" cstate="print"/>
            <a:srcRect/>
            <a:stretch>
              <a:fillRect/>
            </a:stretch>
          </p:blipFill>
          <p:spPr bwMode="auto">
            <a:xfrm>
              <a:off x="7236296" y="2428288"/>
              <a:ext cx="336902" cy="347928"/>
            </a:xfrm>
            <a:prstGeom prst="ellipse">
              <a:avLst/>
            </a:prstGeom>
            <a:noFill/>
            <a:ln w="63500" cap="rnd">
              <a:noFill/>
            </a:ln>
            <a:effectLst>
              <a:outerShdw blurRad="50800" dist="50800" dir="5400000" algn="ctr" rotWithShape="0">
                <a:schemeClr val="bg1"/>
              </a:outerShdw>
            </a:effectLst>
            <a:scene3d>
              <a:camera prst="orthographicFront"/>
              <a:lightRig rig="contrasting" dir="t">
                <a:rot lat="0" lon="0" rev="3000000"/>
              </a:lightRig>
            </a:scene3d>
            <a:sp3d extrusionH="76200" contourW="7620">
              <a:bevelT w="95250" h="31750"/>
              <a:extrusionClr>
                <a:schemeClr val="bg1"/>
              </a:extrusionClr>
              <a:contourClr>
                <a:schemeClr val="bg1"/>
              </a:contourClr>
            </a:sp3d>
          </p:spPr>
        </p:pic>
        <p:pic>
          <p:nvPicPr>
            <p:cNvPr id="51" name="Picture 2" descr="https://photos-3.dropbox.com/t/0/AACb6tZlxCFpJowc6mnR7PdnZnawFCjKbcrImPL8qclTTA/12/25813565/png/32x32/3/_/1/2/FB_ProfilePic.png/t9ZtG92LsRUlmqpfwA47U3X77zsCotyOWsAevFlxBw4?size=1024x768"/>
            <p:cNvPicPr>
              <a:picLocks noChangeAspect="1" noChangeArrowheads="1"/>
            </p:cNvPicPr>
            <p:nvPr/>
          </p:nvPicPr>
          <p:blipFill>
            <a:blip r:embed="rId6" cstate="print"/>
            <a:srcRect/>
            <a:stretch>
              <a:fillRect/>
            </a:stretch>
          </p:blipFill>
          <p:spPr bwMode="auto">
            <a:xfrm>
              <a:off x="5076056" y="2564904"/>
              <a:ext cx="348630" cy="360040"/>
            </a:xfrm>
            <a:prstGeom prst="ellipse">
              <a:avLst/>
            </a:prstGeom>
            <a:noFill/>
            <a:ln w="63500" cap="rnd">
              <a:noFill/>
            </a:ln>
            <a:effectLst>
              <a:outerShdw blurRad="50800" dist="50800" dir="5400000" algn="ctr" rotWithShape="0">
                <a:schemeClr val="bg1"/>
              </a:outerShdw>
            </a:effectLst>
            <a:scene3d>
              <a:camera prst="orthographicFront"/>
              <a:lightRig rig="contrasting" dir="t">
                <a:rot lat="0" lon="0" rev="3000000"/>
              </a:lightRig>
            </a:scene3d>
            <a:sp3d extrusionH="76200" contourW="7620">
              <a:bevelT w="95250" h="31750"/>
              <a:extrusionClr>
                <a:schemeClr val="bg1"/>
              </a:extrusionClr>
              <a:contourClr>
                <a:schemeClr val="bg1"/>
              </a:contourClr>
            </a:sp3d>
          </p:spPr>
        </p:pic>
        <p:pic>
          <p:nvPicPr>
            <p:cNvPr id="53" name="Picture 2" descr="https://photos-3.dropbox.com/t/0/AACb6tZlxCFpJowc6mnR7PdnZnawFCjKbcrImPL8qclTTA/12/25813565/png/32x32/3/_/1/2/FB_ProfilePic.png/t9ZtG92LsRUlmqpfwA47U3X77zsCotyOWsAevFlxBw4?size=1024x768"/>
            <p:cNvPicPr>
              <a:picLocks noChangeAspect="1" noChangeArrowheads="1"/>
            </p:cNvPicPr>
            <p:nvPr/>
          </p:nvPicPr>
          <p:blipFill>
            <a:blip r:embed="rId7" cstate="print"/>
            <a:srcRect/>
            <a:stretch>
              <a:fillRect/>
            </a:stretch>
          </p:blipFill>
          <p:spPr bwMode="auto">
            <a:xfrm>
              <a:off x="3635896" y="4308037"/>
              <a:ext cx="343624" cy="354869"/>
            </a:xfrm>
            <a:prstGeom prst="ellipse">
              <a:avLst/>
            </a:prstGeom>
            <a:noFill/>
            <a:ln w="63500" cap="rnd">
              <a:noFill/>
            </a:ln>
            <a:effectLst>
              <a:outerShdw blurRad="50800" dist="50800" dir="5400000" algn="ctr" rotWithShape="0">
                <a:schemeClr val="bg1"/>
              </a:outerShdw>
            </a:effectLst>
            <a:scene3d>
              <a:camera prst="orthographicFront"/>
              <a:lightRig rig="contrasting" dir="t">
                <a:rot lat="0" lon="0" rev="3000000"/>
              </a:lightRig>
            </a:scene3d>
            <a:sp3d extrusionH="76200" contourW="7620">
              <a:bevelT w="95250" h="31750"/>
              <a:extrusionClr>
                <a:schemeClr val="bg1"/>
              </a:extrusionClr>
              <a:contourClr>
                <a:schemeClr val="bg1"/>
              </a:contourClr>
            </a:sp3d>
          </p:spPr>
        </p:pic>
        <p:pic>
          <p:nvPicPr>
            <p:cNvPr id="54" name="Picture 2" descr="https://photos-3.dropbox.com/t/0/AACb6tZlxCFpJowc6mnR7PdnZnawFCjKbcrImPL8qclTTA/12/25813565/png/32x32/3/_/1/2/FB_ProfilePic.png/t9ZtG92LsRUlmqpfwA47U3X77zsCotyOWsAevFlxBw4?size=1024x768"/>
            <p:cNvPicPr>
              <a:picLocks noChangeAspect="1" noChangeArrowheads="1"/>
            </p:cNvPicPr>
            <p:nvPr/>
          </p:nvPicPr>
          <p:blipFill>
            <a:blip r:embed="rId6" cstate="print"/>
            <a:srcRect/>
            <a:stretch>
              <a:fillRect/>
            </a:stretch>
          </p:blipFill>
          <p:spPr bwMode="auto">
            <a:xfrm>
              <a:off x="2555776" y="4581128"/>
              <a:ext cx="348630" cy="360040"/>
            </a:xfrm>
            <a:prstGeom prst="ellipse">
              <a:avLst/>
            </a:prstGeom>
            <a:noFill/>
            <a:ln w="63500" cap="rnd">
              <a:noFill/>
            </a:ln>
            <a:effectLst>
              <a:outerShdw blurRad="50800" dist="50800" dir="5400000" algn="ctr" rotWithShape="0">
                <a:schemeClr val="bg1"/>
              </a:outerShdw>
            </a:effectLst>
            <a:scene3d>
              <a:camera prst="orthographicFront"/>
              <a:lightRig rig="contrasting" dir="t">
                <a:rot lat="0" lon="0" rev="3000000"/>
              </a:lightRig>
            </a:scene3d>
            <a:sp3d extrusionH="76200" contourW="7620">
              <a:bevelT w="95250" h="31750"/>
              <a:extrusionClr>
                <a:schemeClr val="bg1"/>
              </a:extrusionClr>
              <a:contourClr>
                <a:schemeClr val="bg1"/>
              </a:contourClr>
            </a:sp3d>
          </p:spPr>
        </p:pic>
        <p:pic>
          <p:nvPicPr>
            <p:cNvPr id="55" name="Picture 2" descr="https://photos-3.dropbox.com/t/0/AACb6tZlxCFpJowc6mnR7PdnZnawFCjKbcrImPL8qclTTA/12/25813565/png/32x32/3/_/1/2/FB_ProfilePic.png/t9ZtG92LsRUlmqpfwA47U3X77zsCotyOWsAevFlxBw4?size=1024x768"/>
            <p:cNvPicPr>
              <a:picLocks noChangeAspect="1" noChangeArrowheads="1"/>
            </p:cNvPicPr>
            <p:nvPr/>
          </p:nvPicPr>
          <p:blipFill>
            <a:blip r:embed="rId6" cstate="print"/>
            <a:srcRect/>
            <a:stretch>
              <a:fillRect/>
            </a:stretch>
          </p:blipFill>
          <p:spPr bwMode="auto">
            <a:xfrm>
              <a:off x="2771800" y="3501008"/>
              <a:ext cx="348630" cy="360040"/>
            </a:xfrm>
            <a:prstGeom prst="ellipse">
              <a:avLst/>
            </a:prstGeom>
            <a:noFill/>
            <a:ln w="63500" cap="rnd">
              <a:noFill/>
            </a:ln>
            <a:effectLst>
              <a:outerShdw blurRad="50800" dist="50800" dir="5400000" algn="ctr" rotWithShape="0">
                <a:schemeClr val="bg1"/>
              </a:outerShdw>
            </a:effectLst>
            <a:scene3d>
              <a:camera prst="orthographicFront"/>
              <a:lightRig rig="contrasting" dir="t">
                <a:rot lat="0" lon="0" rev="3000000"/>
              </a:lightRig>
            </a:scene3d>
            <a:sp3d extrusionH="76200" contourW="7620">
              <a:bevelT w="95250" h="31750"/>
              <a:extrusionClr>
                <a:schemeClr val="bg1"/>
              </a:extrusionClr>
              <a:contourClr>
                <a:schemeClr val="bg1"/>
              </a:contourClr>
            </a:sp3d>
          </p:spPr>
        </p:pic>
        <p:pic>
          <p:nvPicPr>
            <p:cNvPr id="56" name="Picture 2" descr="https://photos-3.dropbox.com/t/0/AACb6tZlxCFpJowc6mnR7PdnZnawFCjKbcrImPL8qclTTA/12/25813565/png/32x32/3/_/1/2/FB_ProfilePic.png/t9ZtG92LsRUlmqpfwA47U3X77zsCotyOWsAevFlxBw4?size=1024x768"/>
            <p:cNvPicPr>
              <a:picLocks noChangeAspect="1" noChangeArrowheads="1"/>
            </p:cNvPicPr>
            <p:nvPr/>
          </p:nvPicPr>
          <p:blipFill>
            <a:blip r:embed="rId8" cstate="print"/>
            <a:srcRect/>
            <a:stretch>
              <a:fillRect/>
            </a:stretch>
          </p:blipFill>
          <p:spPr bwMode="auto">
            <a:xfrm>
              <a:off x="4058123" y="2978253"/>
              <a:ext cx="336181" cy="347184"/>
            </a:xfrm>
            <a:prstGeom prst="ellipse">
              <a:avLst/>
            </a:prstGeom>
            <a:noFill/>
            <a:ln w="63500" cap="rnd">
              <a:noFill/>
            </a:ln>
            <a:effectLst>
              <a:outerShdw blurRad="50800" dist="50800" dir="5400000" algn="ctr" rotWithShape="0">
                <a:schemeClr val="bg1"/>
              </a:outerShdw>
            </a:effectLst>
            <a:scene3d>
              <a:camera prst="orthographicFront"/>
              <a:lightRig rig="contrasting" dir="t">
                <a:rot lat="0" lon="0" rev="3000000"/>
              </a:lightRig>
            </a:scene3d>
            <a:sp3d extrusionH="76200" contourW="7620">
              <a:bevelT w="95250" h="31750"/>
              <a:extrusionClr>
                <a:schemeClr val="bg1"/>
              </a:extrusionClr>
              <a:contourClr>
                <a:schemeClr val="bg1"/>
              </a:contourClr>
            </a:sp3d>
          </p:spPr>
        </p:pic>
      </p:grpSp>
      <p:sp>
        <p:nvSpPr>
          <p:cNvPr id="177" name="Oval 176"/>
          <p:cNvSpPr/>
          <p:nvPr/>
        </p:nvSpPr>
        <p:spPr>
          <a:xfrm>
            <a:off x="5220072" y="2636912"/>
            <a:ext cx="216024" cy="216024"/>
          </a:xfrm>
          <a:prstGeom prst="ellipse">
            <a:avLst/>
          </a:prstGeom>
          <a:solidFill>
            <a:schemeClr val="bg1"/>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178" name="Oval 177"/>
          <p:cNvSpPr/>
          <p:nvPr/>
        </p:nvSpPr>
        <p:spPr>
          <a:xfrm>
            <a:off x="5436096" y="2780928"/>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179" name="Oval 178"/>
          <p:cNvSpPr/>
          <p:nvPr/>
        </p:nvSpPr>
        <p:spPr>
          <a:xfrm>
            <a:off x="2591780" y="3248980"/>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181" name="Oval 180"/>
          <p:cNvSpPr/>
          <p:nvPr/>
        </p:nvSpPr>
        <p:spPr>
          <a:xfrm>
            <a:off x="4572000" y="1700808"/>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182" name="Oval 181"/>
          <p:cNvSpPr/>
          <p:nvPr/>
        </p:nvSpPr>
        <p:spPr>
          <a:xfrm>
            <a:off x="4788024" y="1484784"/>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183" name="Oval 182"/>
          <p:cNvSpPr/>
          <p:nvPr/>
        </p:nvSpPr>
        <p:spPr>
          <a:xfrm>
            <a:off x="3707904" y="2996952"/>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184" name="Oval 183"/>
          <p:cNvSpPr/>
          <p:nvPr/>
        </p:nvSpPr>
        <p:spPr>
          <a:xfrm>
            <a:off x="4499992" y="2780928"/>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185" name="Oval 184"/>
          <p:cNvSpPr/>
          <p:nvPr/>
        </p:nvSpPr>
        <p:spPr>
          <a:xfrm>
            <a:off x="4499992" y="2852936"/>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186" name="Oval 185"/>
          <p:cNvSpPr/>
          <p:nvPr/>
        </p:nvSpPr>
        <p:spPr>
          <a:xfrm>
            <a:off x="4139952" y="2780928"/>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187" name="Oval 186"/>
          <p:cNvSpPr/>
          <p:nvPr/>
        </p:nvSpPr>
        <p:spPr>
          <a:xfrm>
            <a:off x="4139952" y="3068960"/>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188" name="Oval 187"/>
          <p:cNvSpPr/>
          <p:nvPr/>
        </p:nvSpPr>
        <p:spPr>
          <a:xfrm>
            <a:off x="4427984" y="2060848"/>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189" name="Oval 188"/>
          <p:cNvSpPr/>
          <p:nvPr/>
        </p:nvSpPr>
        <p:spPr>
          <a:xfrm>
            <a:off x="3275856" y="1484784"/>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190" name="Oval 189"/>
          <p:cNvSpPr/>
          <p:nvPr/>
        </p:nvSpPr>
        <p:spPr>
          <a:xfrm>
            <a:off x="4283968" y="1772816"/>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193" name="Oval 192"/>
          <p:cNvSpPr/>
          <p:nvPr/>
        </p:nvSpPr>
        <p:spPr>
          <a:xfrm>
            <a:off x="5004048" y="2780928"/>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194" name="Oval 193"/>
          <p:cNvSpPr/>
          <p:nvPr/>
        </p:nvSpPr>
        <p:spPr>
          <a:xfrm>
            <a:off x="5076056" y="2564904"/>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195" name="Oval 194"/>
          <p:cNvSpPr/>
          <p:nvPr/>
        </p:nvSpPr>
        <p:spPr>
          <a:xfrm>
            <a:off x="3923928" y="2492896"/>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196" name="Oval 195"/>
          <p:cNvSpPr/>
          <p:nvPr/>
        </p:nvSpPr>
        <p:spPr>
          <a:xfrm>
            <a:off x="4499992" y="2348880"/>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197" name="Oval 196"/>
          <p:cNvSpPr/>
          <p:nvPr/>
        </p:nvSpPr>
        <p:spPr>
          <a:xfrm>
            <a:off x="4644008" y="2348880"/>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198" name="Oval 197"/>
          <p:cNvSpPr/>
          <p:nvPr/>
        </p:nvSpPr>
        <p:spPr>
          <a:xfrm>
            <a:off x="4716016" y="2420888"/>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199" name="Oval 198"/>
          <p:cNvSpPr/>
          <p:nvPr/>
        </p:nvSpPr>
        <p:spPr>
          <a:xfrm>
            <a:off x="8388424" y="2060848"/>
            <a:ext cx="216024" cy="216024"/>
          </a:xfrm>
          <a:prstGeom prst="ellipse">
            <a:avLst/>
          </a:prstGeom>
          <a:solidFill>
            <a:schemeClr val="bg1"/>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200" name="Oval 199"/>
          <p:cNvSpPr/>
          <p:nvPr/>
        </p:nvSpPr>
        <p:spPr>
          <a:xfrm>
            <a:off x="5076056" y="3068960"/>
            <a:ext cx="216024" cy="216024"/>
          </a:xfrm>
          <a:prstGeom prst="ellipse">
            <a:avLst/>
          </a:prstGeom>
          <a:solidFill>
            <a:schemeClr val="bg1"/>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201" name="Oval 200"/>
          <p:cNvSpPr/>
          <p:nvPr/>
        </p:nvSpPr>
        <p:spPr>
          <a:xfrm>
            <a:off x="8532440" y="2420888"/>
            <a:ext cx="216024" cy="216024"/>
          </a:xfrm>
          <a:prstGeom prst="ellipse">
            <a:avLst/>
          </a:prstGeom>
          <a:solidFill>
            <a:schemeClr val="bg1"/>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202" name="Oval 201"/>
          <p:cNvSpPr/>
          <p:nvPr/>
        </p:nvSpPr>
        <p:spPr>
          <a:xfrm>
            <a:off x="4716016" y="2780928"/>
            <a:ext cx="216024" cy="216024"/>
          </a:xfrm>
          <a:prstGeom prst="ellipse">
            <a:avLst/>
          </a:prstGeom>
          <a:solidFill>
            <a:schemeClr val="bg1"/>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203" name="Oval 202"/>
          <p:cNvSpPr/>
          <p:nvPr/>
        </p:nvSpPr>
        <p:spPr>
          <a:xfrm>
            <a:off x="4932040" y="1484784"/>
            <a:ext cx="216024" cy="216024"/>
          </a:xfrm>
          <a:prstGeom prst="ellipse">
            <a:avLst/>
          </a:prstGeom>
          <a:solidFill>
            <a:schemeClr val="bg1"/>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204" name="Oval 203"/>
          <p:cNvSpPr/>
          <p:nvPr/>
        </p:nvSpPr>
        <p:spPr>
          <a:xfrm>
            <a:off x="2663788" y="3392996"/>
            <a:ext cx="216024" cy="216024"/>
          </a:xfrm>
          <a:prstGeom prst="ellipse">
            <a:avLst/>
          </a:prstGeom>
          <a:solidFill>
            <a:schemeClr val="bg1"/>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205" name="Oval 204"/>
          <p:cNvSpPr/>
          <p:nvPr/>
        </p:nvSpPr>
        <p:spPr>
          <a:xfrm>
            <a:off x="3275856" y="1844824"/>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206" name="Oval 205"/>
          <p:cNvSpPr/>
          <p:nvPr/>
        </p:nvSpPr>
        <p:spPr>
          <a:xfrm>
            <a:off x="3347864" y="2636912"/>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207" name="Oval 206"/>
          <p:cNvSpPr/>
          <p:nvPr/>
        </p:nvSpPr>
        <p:spPr>
          <a:xfrm>
            <a:off x="5220072" y="2420888"/>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208" name="Oval 207"/>
          <p:cNvSpPr/>
          <p:nvPr/>
        </p:nvSpPr>
        <p:spPr>
          <a:xfrm>
            <a:off x="4533528" y="3102496"/>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224" name="Oval 223"/>
          <p:cNvSpPr/>
          <p:nvPr/>
        </p:nvSpPr>
        <p:spPr>
          <a:xfrm>
            <a:off x="4211960" y="3501008"/>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225" name="Oval 224"/>
          <p:cNvSpPr/>
          <p:nvPr/>
        </p:nvSpPr>
        <p:spPr>
          <a:xfrm>
            <a:off x="4211960" y="3717032"/>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226" name="Oval 225"/>
          <p:cNvSpPr/>
          <p:nvPr/>
        </p:nvSpPr>
        <p:spPr>
          <a:xfrm>
            <a:off x="4139952" y="3356992"/>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227" name="Oval 226"/>
          <p:cNvSpPr/>
          <p:nvPr/>
        </p:nvSpPr>
        <p:spPr>
          <a:xfrm>
            <a:off x="3491880" y="2420888"/>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228" name="Oval 227"/>
          <p:cNvSpPr/>
          <p:nvPr/>
        </p:nvSpPr>
        <p:spPr>
          <a:xfrm>
            <a:off x="4901952" y="3542928"/>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229" name="Oval 228"/>
          <p:cNvSpPr/>
          <p:nvPr/>
        </p:nvSpPr>
        <p:spPr>
          <a:xfrm>
            <a:off x="3347864" y="1916832"/>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230" name="Oval 229"/>
          <p:cNvSpPr/>
          <p:nvPr/>
        </p:nvSpPr>
        <p:spPr>
          <a:xfrm>
            <a:off x="3635896" y="3429000"/>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231" name="Oval 230"/>
          <p:cNvSpPr/>
          <p:nvPr/>
        </p:nvSpPr>
        <p:spPr>
          <a:xfrm>
            <a:off x="6876256" y="2276872"/>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232" name="Oval 231"/>
          <p:cNvSpPr/>
          <p:nvPr/>
        </p:nvSpPr>
        <p:spPr>
          <a:xfrm>
            <a:off x="4932040" y="4293096"/>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233" name="Oval 232"/>
          <p:cNvSpPr/>
          <p:nvPr/>
        </p:nvSpPr>
        <p:spPr>
          <a:xfrm>
            <a:off x="6732240" y="2780928"/>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234" name="Oval 233"/>
          <p:cNvSpPr/>
          <p:nvPr/>
        </p:nvSpPr>
        <p:spPr>
          <a:xfrm>
            <a:off x="4427984" y="2564904"/>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235" name="Oval 234"/>
          <p:cNvSpPr/>
          <p:nvPr/>
        </p:nvSpPr>
        <p:spPr>
          <a:xfrm>
            <a:off x="4211960" y="2492896"/>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236" name="Oval 235"/>
          <p:cNvSpPr/>
          <p:nvPr/>
        </p:nvSpPr>
        <p:spPr>
          <a:xfrm>
            <a:off x="3995936" y="3140968"/>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237" name="Oval 236"/>
          <p:cNvSpPr/>
          <p:nvPr/>
        </p:nvSpPr>
        <p:spPr>
          <a:xfrm>
            <a:off x="4932040" y="2276872"/>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238" name="Oval 237"/>
          <p:cNvSpPr/>
          <p:nvPr/>
        </p:nvSpPr>
        <p:spPr>
          <a:xfrm>
            <a:off x="5364088" y="3068960"/>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239" name="Oval 238"/>
          <p:cNvSpPr/>
          <p:nvPr/>
        </p:nvSpPr>
        <p:spPr>
          <a:xfrm>
            <a:off x="5220072" y="3212976"/>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240" name="Oval 239"/>
          <p:cNvSpPr/>
          <p:nvPr/>
        </p:nvSpPr>
        <p:spPr>
          <a:xfrm>
            <a:off x="3923928" y="3645024"/>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241" name="Oval 240"/>
          <p:cNvSpPr/>
          <p:nvPr/>
        </p:nvSpPr>
        <p:spPr>
          <a:xfrm>
            <a:off x="5220072" y="3501008"/>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242" name="Oval 241"/>
          <p:cNvSpPr/>
          <p:nvPr/>
        </p:nvSpPr>
        <p:spPr>
          <a:xfrm>
            <a:off x="3563888" y="3068960"/>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243" name="Oval 242"/>
          <p:cNvSpPr/>
          <p:nvPr/>
        </p:nvSpPr>
        <p:spPr>
          <a:xfrm>
            <a:off x="4716016" y="2996952"/>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244" name="Oval 243"/>
          <p:cNvSpPr/>
          <p:nvPr/>
        </p:nvSpPr>
        <p:spPr>
          <a:xfrm>
            <a:off x="2555776" y="2924944"/>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245" name="Oval 244"/>
          <p:cNvSpPr/>
          <p:nvPr/>
        </p:nvSpPr>
        <p:spPr>
          <a:xfrm>
            <a:off x="3275856" y="3645024"/>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246" name="Oval 245"/>
          <p:cNvSpPr/>
          <p:nvPr/>
        </p:nvSpPr>
        <p:spPr>
          <a:xfrm>
            <a:off x="5868144" y="3429000"/>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247" name="Oval 246"/>
          <p:cNvSpPr/>
          <p:nvPr/>
        </p:nvSpPr>
        <p:spPr>
          <a:xfrm>
            <a:off x="3851920" y="2852936"/>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248" name="Oval 247"/>
          <p:cNvSpPr/>
          <p:nvPr/>
        </p:nvSpPr>
        <p:spPr>
          <a:xfrm>
            <a:off x="5436096" y="3284984"/>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249" name="Oval 248"/>
          <p:cNvSpPr/>
          <p:nvPr/>
        </p:nvSpPr>
        <p:spPr>
          <a:xfrm>
            <a:off x="5148064" y="1772816"/>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250" name="Oval 249"/>
          <p:cNvSpPr/>
          <p:nvPr/>
        </p:nvSpPr>
        <p:spPr>
          <a:xfrm>
            <a:off x="6516216" y="3068960"/>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251" name="Oval 250"/>
          <p:cNvSpPr/>
          <p:nvPr/>
        </p:nvSpPr>
        <p:spPr>
          <a:xfrm>
            <a:off x="6948264" y="2492896"/>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252" name="Oval 251"/>
          <p:cNvSpPr/>
          <p:nvPr/>
        </p:nvSpPr>
        <p:spPr>
          <a:xfrm>
            <a:off x="6876256" y="1916832"/>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254" name="Oval 253"/>
          <p:cNvSpPr/>
          <p:nvPr/>
        </p:nvSpPr>
        <p:spPr>
          <a:xfrm>
            <a:off x="8532440" y="1916832"/>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255" name="Oval 254"/>
          <p:cNvSpPr/>
          <p:nvPr/>
        </p:nvSpPr>
        <p:spPr>
          <a:xfrm>
            <a:off x="7812360" y="2204864"/>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256" name="Oval 255"/>
          <p:cNvSpPr/>
          <p:nvPr/>
        </p:nvSpPr>
        <p:spPr>
          <a:xfrm>
            <a:off x="8172400" y="2060848"/>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257" name="Oval 256"/>
          <p:cNvSpPr/>
          <p:nvPr/>
        </p:nvSpPr>
        <p:spPr>
          <a:xfrm>
            <a:off x="7629872" y="2598440"/>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258" name="Oval 257"/>
          <p:cNvSpPr/>
          <p:nvPr/>
        </p:nvSpPr>
        <p:spPr>
          <a:xfrm>
            <a:off x="8172400" y="2276872"/>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259" name="Oval 258"/>
          <p:cNvSpPr/>
          <p:nvPr/>
        </p:nvSpPr>
        <p:spPr>
          <a:xfrm>
            <a:off x="8100392" y="2636912"/>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260" name="Oval 259"/>
          <p:cNvSpPr/>
          <p:nvPr/>
        </p:nvSpPr>
        <p:spPr>
          <a:xfrm>
            <a:off x="8316416" y="2852936"/>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261" name="Oval 260"/>
          <p:cNvSpPr/>
          <p:nvPr/>
        </p:nvSpPr>
        <p:spPr>
          <a:xfrm>
            <a:off x="8100392" y="2924944"/>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262" name="Oval 261"/>
          <p:cNvSpPr/>
          <p:nvPr/>
        </p:nvSpPr>
        <p:spPr>
          <a:xfrm>
            <a:off x="8100392" y="2996952"/>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263" name="Oval 262"/>
          <p:cNvSpPr/>
          <p:nvPr/>
        </p:nvSpPr>
        <p:spPr>
          <a:xfrm>
            <a:off x="8604448" y="2852936"/>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264" name="Oval 263"/>
          <p:cNvSpPr/>
          <p:nvPr/>
        </p:nvSpPr>
        <p:spPr>
          <a:xfrm>
            <a:off x="8460432" y="2636912"/>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265" name="Oval 264"/>
          <p:cNvSpPr/>
          <p:nvPr/>
        </p:nvSpPr>
        <p:spPr>
          <a:xfrm>
            <a:off x="7884368" y="2564904"/>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266" name="Oval 265"/>
          <p:cNvSpPr/>
          <p:nvPr/>
        </p:nvSpPr>
        <p:spPr>
          <a:xfrm>
            <a:off x="8252792" y="3149352"/>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267" name="Oval 266"/>
          <p:cNvSpPr/>
          <p:nvPr/>
        </p:nvSpPr>
        <p:spPr>
          <a:xfrm>
            <a:off x="8405192" y="3301752"/>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268" name="Oval 267"/>
          <p:cNvSpPr/>
          <p:nvPr/>
        </p:nvSpPr>
        <p:spPr>
          <a:xfrm>
            <a:off x="6660232" y="2492896"/>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269" name="Oval 268"/>
          <p:cNvSpPr/>
          <p:nvPr/>
        </p:nvSpPr>
        <p:spPr>
          <a:xfrm>
            <a:off x="7325072" y="2293640"/>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270" name="Oval 269"/>
          <p:cNvSpPr/>
          <p:nvPr/>
        </p:nvSpPr>
        <p:spPr>
          <a:xfrm>
            <a:off x="5364088" y="1412776"/>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86" name="Oval 85"/>
          <p:cNvSpPr/>
          <p:nvPr/>
        </p:nvSpPr>
        <p:spPr>
          <a:xfrm>
            <a:off x="8684840" y="2573288"/>
            <a:ext cx="216024" cy="216024"/>
          </a:xfrm>
          <a:prstGeom prst="ellipse">
            <a:avLst/>
          </a:prstGeom>
          <a:solidFill>
            <a:schemeClr val="bg1"/>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87" name="Oval 86"/>
          <p:cNvSpPr/>
          <p:nvPr/>
        </p:nvSpPr>
        <p:spPr>
          <a:xfrm>
            <a:off x="8756848" y="3005336"/>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grpSp>
        <p:nvGrpSpPr>
          <p:cNvPr id="3" name="Group 90"/>
          <p:cNvGrpSpPr/>
          <p:nvPr/>
        </p:nvGrpSpPr>
        <p:grpSpPr>
          <a:xfrm>
            <a:off x="4630780" y="5753637"/>
            <a:ext cx="3907528" cy="646331"/>
            <a:chOff x="4630780" y="5753637"/>
            <a:chExt cx="3907528" cy="646331"/>
          </a:xfrm>
        </p:grpSpPr>
        <p:sp>
          <p:nvSpPr>
            <p:cNvPr id="88" name="Oval 87"/>
            <p:cNvSpPr/>
            <p:nvPr/>
          </p:nvSpPr>
          <p:spPr>
            <a:xfrm>
              <a:off x="4638140" y="5842762"/>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89" name="Oval 88"/>
            <p:cNvSpPr/>
            <p:nvPr/>
          </p:nvSpPr>
          <p:spPr>
            <a:xfrm>
              <a:off x="4630780" y="6119078"/>
              <a:ext cx="216024" cy="216024"/>
            </a:xfrm>
            <a:prstGeom prst="ellipse">
              <a:avLst/>
            </a:prstGeom>
            <a:solidFill>
              <a:schemeClr val="bg1"/>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90" name="TextBox 89"/>
            <p:cNvSpPr txBox="1"/>
            <p:nvPr/>
          </p:nvSpPr>
          <p:spPr>
            <a:xfrm>
              <a:off x="4865900" y="5753637"/>
              <a:ext cx="3672408" cy="646331"/>
            </a:xfrm>
            <a:prstGeom prst="rect">
              <a:avLst/>
            </a:prstGeom>
            <a:noFill/>
          </p:spPr>
          <p:txBody>
            <a:bodyPr wrap="square" rtlCol="0">
              <a:spAutoFit/>
            </a:bodyPr>
            <a:lstStyle/>
            <a:p>
              <a:pPr defTabSz="457200"/>
              <a:r>
                <a:rPr lang="en-US" dirty="0" smtClean="0">
                  <a:solidFill>
                    <a:prstClr val="white"/>
                  </a:solidFill>
                </a:rPr>
                <a:t>Community</a:t>
              </a:r>
              <a:r>
                <a:rPr lang="en-US" dirty="0" smtClean="0">
                  <a:solidFill>
                    <a:prstClr val="white"/>
                  </a:solidFill>
                </a:rPr>
                <a:t> member</a:t>
              </a:r>
            </a:p>
            <a:p>
              <a:pPr defTabSz="457200"/>
              <a:r>
                <a:rPr lang="en-US" dirty="0" smtClean="0">
                  <a:solidFill>
                    <a:prstClr val="white"/>
                  </a:solidFill>
                </a:rPr>
                <a:t>Community</a:t>
              </a:r>
              <a:r>
                <a:rPr lang="en-US" dirty="0" smtClean="0">
                  <a:solidFill>
                    <a:prstClr val="white"/>
                  </a:solidFill>
                </a:rPr>
                <a:t> </a:t>
              </a:r>
              <a:r>
                <a:rPr lang="en-US" dirty="0" err="1" smtClean="0">
                  <a:solidFill>
                    <a:prstClr val="white"/>
                  </a:solidFill>
                </a:rPr>
                <a:t>pharmacst</a:t>
              </a:r>
              <a:endParaRPr lang="en-US" dirty="0">
                <a:solidFill>
                  <a:prstClr val="white"/>
                </a:solidFill>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accel="50000" decel="50000" fill="hold" nodeType="withEffect">
                                  <p:stCondLst>
                                    <p:cond delay="0"/>
                                  </p:stCondLst>
                                  <p:childTnLst>
                                    <p:animScale>
                                      <p:cBhvr>
                                        <p:cTn id="6" dur="2000" fill="hold"/>
                                        <p:tgtEl>
                                          <p:spTgt spid="2"/>
                                        </p:tgtEl>
                                      </p:cBhvr>
                                      <p:by x="300000" y="300000"/>
                                    </p:animScale>
                                  </p:childTnLst>
                                </p:cTn>
                              </p:par>
                            </p:childTnLst>
                          </p:cTn>
                        </p:par>
                        <p:par>
                          <p:cTn id="7" fill="hold">
                            <p:stCondLst>
                              <p:cond delay="2000"/>
                            </p:stCondLst>
                            <p:childTnLst>
                              <p:par>
                                <p:cTn id="8" presetID="10" presetClass="entr" presetSubtype="0" fill="hold" nodeType="afterEffect">
                                  <p:stCondLst>
                                    <p:cond delay="1000"/>
                                  </p:stCondLst>
                                  <p:childTnLst>
                                    <p:set>
                                      <p:cBhvr>
                                        <p:cTn id="9" dur="1" fill="hold">
                                          <p:stCondLst>
                                            <p:cond delay="0"/>
                                          </p:stCondLst>
                                        </p:cTn>
                                        <p:tgtEl>
                                          <p:spTgt spid="177"/>
                                        </p:tgtEl>
                                        <p:attrNameLst>
                                          <p:attrName>style.visibility</p:attrName>
                                        </p:attrNameLst>
                                      </p:cBhvr>
                                      <p:to>
                                        <p:strVal val="visible"/>
                                      </p:to>
                                    </p:set>
                                    <p:animEffect transition="in" filter="fade">
                                      <p:cBhvr>
                                        <p:cTn id="10" dur="1000"/>
                                        <p:tgtEl>
                                          <p:spTgt spid="177"/>
                                        </p:tgtEl>
                                      </p:cBhvr>
                                    </p:animEffect>
                                  </p:childTnLst>
                                </p:cTn>
                              </p:par>
                              <p:par>
                                <p:cTn id="11" presetID="10" presetClass="entr" presetSubtype="0" fill="hold" nodeType="withEffect">
                                  <p:stCondLst>
                                    <p:cond delay="0"/>
                                  </p:stCondLst>
                                  <p:childTnLst>
                                    <p:set>
                                      <p:cBhvr>
                                        <p:cTn id="12" dur="1" fill="hold">
                                          <p:stCondLst>
                                            <p:cond delay="0"/>
                                          </p:stCondLst>
                                        </p:cTn>
                                        <p:tgtEl>
                                          <p:spTgt spid="178"/>
                                        </p:tgtEl>
                                        <p:attrNameLst>
                                          <p:attrName>style.visibility</p:attrName>
                                        </p:attrNameLst>
                                      </p:cBhvr>
                                      <p:to>
                                        <p:strVal val="visible"/>
                                      </p:to>
                                    </p:set>
                                    <p:animEffect transition="in" filter="fade">
                                      <p:cBhvr>
                                        <p:cTn id="13" dur="1000"/>
                                        <p:tgtEl>
                                          <p:spTgt spid="178"/>
                                        </p:tgtEl>
                                      </p:cBhvr>
                                    </p:animEffect>
                                  </p:childTnLst>
                                </p:cTn>
                              </p:par>
                            </p:childTnLst>
                          </p:cTn>
                        </p:par>
                        <p:par>
                          <p:cTn id="14" fill="hold">
                            <p:stCondLst>
                              <p:cond delay="4000"/>
                            </p:stCondLst>
                            <p:childTnLst>
                              <p:par>
                                <p:cTn id="15" presetID="10" presetClass="entr" presetSubtype="0" fill="hold" nodeType="afterEffect">
                                  <p:stCondLst>
                                    <p:cond delay="1000"/>
                                  </p:stCondLst>
                                  <p:childTnLst>
                                    <p:set>
                                      <p:cBhvr>
                                        <p:cTn id="16" dur="1" fill="hold">
                                          <p:stCondLst>
                                            <p:cond delay="0"/>
                                          </p:stCondLst>
                                        </p:cTn>
                                        <p:tgtEl>
                                          <p:spTgt spid="179"/>
                                        </p:tgtEl>
                                        <p:attrNameLst>
                                          <p:attrName>style.visibility</p:attrName>
                                        </p:attrNameLst>
                                      </p:cBhvr>
                                      <p:to>
                                        <p:strVal val="visible"/>
                                      </p:to>
                                    </p:set>
                                    <p:animEffect transition="in" filter="fade">
                                      <p:cBhvr>
                                        <p:cTn id="17" dur="1000"/>
                                        <p:tgtEl>
                                          <p:spTgt spid="179"/>
                                        </p:tgtEl>
                                      </p:cBhvr>
                                    </p:animEffect>
                                  </p:childTnLst>
                                </p:cTn>
                              </p:par>
                              <p:par>
                                <p:cTn id="18" presetID="10" presetClass="entr" presetSubtype="0" fill="hold" nodeType="withEffect">
                                  <p:stCondLst>
                                    <p:cond delay="0"/>
                                  </p:stCondLst>
                                  <p:childTnLst>
                                    <p:set>
                                      <p:cBhvr>
                                        <p:cTn id="19" dur="1" fill="hold">
                                          <p:stCondLst>
                                            <p:cond delay="0"/>
                                          </p:stCondLst>
                                        </p:cTn>
                                        <p:tgtEl>
                                          <p:spTgt spid="204"/>
                                        </p:tgtEl>
                                        <p:attrNameLst>
                                          <p:attrName>style.visibility</p:attrName>
                                        </p:attrNameLst>
                                      </p:cBhvr>
                                      <p:to>
                                        <p:strVal val="visible"/>
                                      </p:to>
                                    </p:set>
                                    <p:animEffect transition="in" filter="fade">
                                      <p:cBhvr>
                                        <p:cTn id="20" dur="1000"/>
                                        <p:tgtEl>
                                          <p:spTgt spid="20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03"/>
                                        </p:tgtEl>
                                        <p:attrNameLst>
                                          <p:attrName>style.visibility</p:attrName>
                                        </p:attrNameLst>
                                      </p:cBhvr>
                                      <p:to>
                                        <p:strVal val="visible"/>
                                      </p:to>
                                    </p:set>
                                    <p:animEffect transition="in" filter="fade">
                                      <p:cBhvr>
                                        <p:cTn id="25" dur="1000"/>
                                        <p:tgtEl>
                                          <p:spTgt spid="203"/>
                                        </p:tgtEl>
                                      </p:cBhvr>
                                    </p:animEffect>
                                  </p:childTnLst>
                                </p:cTn>
                              </p:par>
                              <p:par>
                                <p:cTn id="26" presetID="10" presetClass="entr" presetSubtype="0" fill="hold" nodeType="withEffect">
                                  <p:stCondLst>
                                    <p:cond delay="0"/>
                                  </p:stCondLst>
                                  <p:childTnLst>
                                    <p:set>
                                      <p:cBhvr>
                                        <p:cTn id="27" dur="1" fill="hold">
                                          <p:stCondLst>
                                            <p:cond delay="0"/>
                                          </p:stCondLst>
                                        </p:cTn>
                                        <p:tgtEl>
                                          <p:spTgt spid="202"/>
                                        </p:tgtEl>
                                        <p:attrNameLst>
                                          <p:attrName>style.visibility</p:attrName>
                                        </p:attrNameLst>
                                      </p:cBhvr>
                                      <p:to>
                                        <p:strVal val="visible"/>
                                      </p:to>
                                    </p:set>
                                    <p:animEffect transition="in" filter="fade">
                                      <p:cBhvr>
                                        <p:cTn id="28" dur="1000"/>
                                        <p:tgtEl>
                                          <p:spTgt spid="202"/>
                                        </p:tgtEl>
                                      </p:cBhvr>
                                    </p:animEffect>
                                  </p:childTnLst>
                                </p:cTn>
                              </p:par>
                              <p:par>
                                <p:cTn id="29" presetID="10" presetClass="entr" presetSubtype="0" fill="hold" nodeType="withEffect">
                                  <p:stCondLst>
                                    <p:cond delay="0"/>
                                  </p:stCondLst>
                                  <p:childTnLst>
                                    <p:set>
                                      <p:cBhvr>
                                        <p:cTn id="30" dur="1" fill="hold">
                                          <p:stCondLst>
                                            <p:cond delay="0"/>
                                          </p:stCondLst>
                                        </p:cTn>
                                        <p:tgtEl>
                                          <p:spTgt spid="200"/>
                                        </p:tgtEl>
                                        <p:attrNameLst>
                                          <p:attrName>style.visibility</p:attrName>
                                        </p:attrNameLst>
                                      </p:cBhvr>
                                      <p:to>
                                        <p:strVal val="visible"/>
                                      </p:to>
                                    </p:set>
                                    <p:animEffect transition="in" filter="fade">
                                      <p:cBhvr>
                                        <p:cTn id="31" dur="1000"/>
                                        <p:tgtEl>
                                          <p:spTgt spid="200"/>
                                        </p:tgtEl>
                                      </p:cBhvr>
                                    </p:animEffect>
                                  </p:childTnLst>
                                </p:cTn>
                              </p:par>
                              <p:par>
                                <p:cTn id="32" presetID="10" presetClass="entr" presetSubtype="0" fill="hold" nodeType="withEffect">
                                  <p:stCondLst>
                                    <p:cond delay="0"/>
                                  </p:stCondLst>
                                  <p:childTnLst>
                                    <p:set>
                                      <p:cBhvr>
                                        <p:cTn id="33" dur="1" fill="hold">
                                          <p:stCondLst>
                                            <p:cond delay="0"/>
                                          </p:stCondLst>
                                        </p:cTn>
                                        <p:tgtEl>
                                          <p:spTgt spid="199"/>
                                        </p:tgtEl>
                                        <p:attrNameLst>
                                          <p:attrName>style.visibility</p:attrName>
                                        </p:attrNameLst>
                                      </p:cBhvr>
                                      <p:to>
                                        <p:strVal val="visible"/>
                                      </p:to>
                                    </p:set>
                                    <p:animEffect transition="in" filter="fade">
                                      <p:cBhvr>
                                        <p:cTn id="34" dur="1000"/>
                                        <p:tgtEl>
                                          <p:spTgt spid="199"/>
                                        </p:tgtEl>
                                      </p:cBhvr>
                                    </p:animEffect>
                                  </p:childTnLst>
                                </p:cTn>
                              </p:par>
                              <p:par>
                                <p:cTn id="35" presetID="10" presetClass="entr" presetSubtype="0" fill="hold" nodeType="withEffect">
                                  <p:stCondLst>
                                    <p:cond delay="0"/>
                                  </p:stCondLst>
                                  <p:childTnLst>
                                    <p:set>
                                      <p:cBhvr>
                                        <p:cTn id="36" dur="1" fill="hold">
                                          <p:stCondLst>
                                            <p:cond delay="0"/>
                                          </p:stCondLst>
                                        </p:cTn>
                                        <p:tgtEl>
                                          <p:spTgt spid="201"/>
                                        </p:tgtEl>
                                        <p:attrNameLst>
                                          <p:attrName>style.visibility</p:attrName>
                                        </p:attrNameLst>
                                      </p:cBhvr>
                                      <p:to>
                                        <p:strVal val="visible"/>
                                      </p:to>
                                    </p:set>
                                    <p:animEffect transition="in" filter="fade">
                                      <p:cBhvr>
                                        <p:cTn id="37" dur="1000"/>
                                        <p:tgtEl>
                                          <p:spTgt spid="20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70"/>
                                        </p:tgtEl>
                                        <p:attrNameLst>
                                          <p:attrName>style.visibility</p:attrName>
                                        </p:attrNameLst>
                                      </p:cBhvr>
                                      <p:to>
                                        <p:strVal val="visible"/>
                                      </p:to>
                                    </p:set>
                                    <p:animEffect transition="in" filter="fade">
                                      <p:cBhvr>
                                        <p:cTn id="42" dur="1000"/>
                                        <p:tgtEl>
                                          <p:spTgt spid="270"/>
                                        </p:tgtEl>
                                      </p:cBhvr>
                                    </p:animEffect>
                                  </p:childTnLst>
                                </p:cTn>
                              </p:par>
                              <p:par>
                                <p:cTn id="43" presetID="10" presetClass="entr" presetSubtype="0" fill="hold" nodeType="withEffect">
                                  <p:stCondLst>
                                    <p:cond delay="0"/>
                                  </p:stCondLst>
                                  <p:childTnLst>
                                    <p:set>
                                      <p:cBhvr>
                                        <p:cTn id="44" dur="1" fill="hold">
                                          <p:stCondLst>
                                            <p:cond delay="0"/>
                                          </p:stCondLst>
                                        </p:cTn>
                                        <p:tgtEl>
                                          <p:spTgt spid="188"/>
                                        </p:tgtEl>
                                        <p:attrNameLst>
                                          <p:attrName>style.visibility</p:attrName>
                                        </p:attrNameLst>
                                      </p:cBhvr>
                                      <p:to>
                                        <p:strVal val="visible"/>
                                      </p:to>
                                    </p:set>
                                    <p:animEffect transition="in" filter="fade">
                                      <p:cBhvr>
                                        <p:cTn id="45" dur="1000"/>
                                        <p:tgtEl>
                                          <p:spTgt spid="188"/>
                                        </p:tgtEl>
                                      </p:cBhvr>
                                    </p:animEffect>
                                  </p:childTnLst>
                                </p:cTn>
                              </p:par>
                              <p:par>
                                <p:cTn id="46" presetID="10" presetClass="entr" presetSubtype="0" fill="hold" nodeType="withEffect">
                                  <p:stCondLst>
                                    <p:cond delay="0"/>
                                  </p:stCondLst>
                                  <p:childTnLst>
                                    <p:set>
                                      <p:cBhvr>
                                        <p:cTn id="47" dur="1" fill="hold">
                                          <p:stCondLst>
                                            <p:cond delay="0"/>
                                          </p:stCondLst>
                                        </p:cTn>
                                        <p:tgtEl>
                                          <p:spTgt spid="247"/>
                                        </p:tgtEl>
                                        <p:attrNameLst>
                                          <p:attrName>style.visibility</p:attrName>
                                        </p:attrNameLst>
                                      </p:cBhvr>
                                      <p:to>
                                        <p:strVal val="visible"/>
                                      </p:to>
                                    </p:set>
                                    <p:animEffect transition="in" filter="fade">
                                      <p:cBhvr>
                                        <p:cTn id="48" dur="1000"/>
                                        <p:tgtEl>
                                          <p:spTgt spid="247"/>
                                        </p:tgtEl>
                                      </p:cBhvr>
                                    </p:animEffect>
                                  </p:childTnLst>
                                </p:cTn>
                              </p:par>
                              <p:par>
                                <p:cTn id="49" presetID="10" presetClass="entr" presetSubtype="0" fill="hold" nodeType="withEffect">
                                  <p:stCondLst>
                                    <p:cond delay="0"/>
                                  </p:stCondLst>
                                  <p:childTnLst>
                                    <p:set>
                                      <p:cBhvr>
                                        <p:cTn id="50" dur="1" fill="hold">
                                          <p:stCondLst>
                                            <p:cond delay="0"/>
                                          </p:stCondLst>
                                        </p:cTn>
                                        <p:tgtEl>
                                          <p:spTgt spid="268"/>
                                        </p:tgtEl>
                                        <p:attrNameLst>
                                          <p:attrName>style.visibility</p:attrName>
                                        </p:attrNameLst>
                                      </p:cBhvr>
                                      <p:to>
                                        <p:strVal val="visible"/>
                                      </p:to>
                                    </p:set>
                                    <p:animEffect transition="in" filter="fade">
                                      <p:cBhvr>
                                        <p:cTn id="51" dur="1000"/>
                                        <p:tgtEl>
                                          <p:spTgt spid="268"/>
                                        </p:tgtEl>
                                      </p:cBhvr>
                                    </p:animEffect>
                                  </p:childTnLst>
                                </p:cTn>
                              </p:par>
                              <p:par>
                                <p:cTn id="52" presetID="10" presetClass="entr" presetSubtype="0" fill="hold" nodeType="withEffect">
                                  <p:stCondLst>
                                    <p:cond delay="0"/>
                                  </p:stCondLst>
                                  <p:childTnLst>
                                    <p:set>
                                      <p:cBhvr>
                                        <p:cTn id="53" dur="1" fill="hold">
                                          <p:stCondLst>
                                            <p:cond delay="0"/>
                                          </p:stCondLst>
                                        </p:cTn>
                                        <p:tgtEl>
                                          <p:spTgt spid="259"/>
                                        </p:tgtEl>
                                        <p:attrNameLst>
                                          <p:attrName>style.visibility</p:attrName>
                                        </p:attrNameLst>
                                      </p:cBhvr>
                                      <p:to>
                                        <p:strVal val="visible"/>
                                      </p:to>
                                    </p:set>
                                    <p:animEffect transition="in" filter="fade">
                                      <p:cBhvr>
                                        <p:cTn id="54" dur="1000"/>
                                        <p:tgtEl>
                                          <p:spTgt spid="259"/>
                                        </p:tgtEl>
                                      </p:cBhvr>
                                    </p:animEffect>
                                  </p:childTnLst>
                                </p:cTn>
                              </p:par>
                              <p:par>
                                <p:cTn id="55" presetID="10" presetClass="entr" presetSubtype="0" fill="hold" nodeType="withEffect">
                                  <p:stCondLst>
                                    <p:cond delay="0"/>
                                  </p:stCondLst>
                                  <p:childTnLst>
                                    <p:set>
                                      <p:cBhvr>
                                        <p:cTn id="56" dur="1" fill="hold">
                                          <p:stCondLst>
                                            <p:cond delay="0"/>
                                          </p:stCondLst>
                                        </p:cTn>
                                        <p:tgtEl>
                                          <p:spTgt spid="260"/>
                                        </p:tgtEl>
                                        <p:attrNameLst>
                                          <p:attrName>style.visibility</p:attrName>
                                        </p:attrNameLst>
                                      </p:cBhvr>
                                      <p:to>
                                        <p:strVal val="visible"/>
                                      </p:to>
                                    </p:set>
                                    <p:animEffect transition="in" filter="fade">
                                      <p:cBhvr>
                                        <p:cTn id="57" dur="1000"/>
                                        <p:tgtEl>
                                          <p:spTgt spid="260"/>
                                        </p:tgtEl>
                                      </p:cBhvr>
                                    </p:animEffect>
                                  </p:childTnLst>
                                </p:cTn>
                              </p:par>
                            </p:childTnLst>
                          </p:cTn>
                        </p:par>
                        <p:par>
                          <p:cTn id="58" fill="hold">
                            <p:stCondLst>
                              <p:cond delay="1000"/>
                            </p:stCondLst>
                            <p:childTnLst>
                              <p:par>
                                <p:cTn id="59" presetID="10" presetClass="entr" presetSubtype="0" fill="hold" nodeType="afterEffect">
                                  <p:stCondLst>
                                    <p:cond delay="0"/>
                                  </p:stCondLst>
                                  <p:childTnLst>
                                    <p:set>
                                      <p:cBhvr>
                                        <p:cTn id="60" dur="1" fill="hold">
                                          <p:stCondLst>
                                            <p:cond delay="0"/>
                                          </p:stCondLst>
                                        </p:cTn>
                                        <p:tgtEl>
                                          <p:spTgt spid="266"/>
                                        </p:tgtEl>
                                        <p:attrNameLst>
                                          <p:attrName>style.visibility</p:attrName>
                                        </p:attrNameLst>
                                      </p:cBhvr>
                                      <p:to>
                                        <p:strVal val="visible"/>
                                      </p:to>
                                    </p:set>
                                    <p:animEffect transition="in" filter="fade">
                                      <p:cBhvr>
                                        <p:cTn id="61" dur="1000"/>
                                        <p:tgtEl>
                                          <p:spTgt spid="266"/>
                                        </p:tgtEl>
                                      </p:cBhvr>
                                    </p:animEffect>
                                  </p:childTnLst>
                                </p:cTn>
                              </p:par>
                              <p:par>
                                <p:cTn id="62" presetID="10" presetClass="entr" presetSubtype="0" fill="hold" nodeType="withEffect">
                                  <p:stCondLst>
                                    <p:cond delay="0"/>
                                  </p:stCondLst>
                                  <p:childTnLst>
                                    <p:set>
                                      <p:cBhvr>
                                        <p:cTn id="63" dur="1" fill="hold">
                                          <p:stCondLst>
                                            <p:cond delay="0"/>
                                          </p:stCondLst>
                                        </p:cTn>
                                        <p:tgtEl>
                                          <p:spTgt spid="242"/>
                                        </p:tgtEl>
                                        <p:attrNameLst>
                                          <p:attrName>style.visibility</p:attrName>
                                        </p:attrNameLst>
                                      </p:cBhvr>
                                      <p:to>
                                        <p:strVal val="visible"/>
                                      </p:to>
                                    </p:set>
                                    <p:animEffect transition="in" filter="fade">
                                      <p:cBhvr>
                                        <p:cTn id="64" dur="1000"/>
                                        <p:tgtEl>
                                          <p:spTgt spid="242"/>
                                        </p:tgtEl>
                                      </p:cBhvr>
                                    </p:animEffect>
                                  </p:childTnLst>
                                </p:cTn>
                              </p:par>
                              <p:par>
                                <p:cTn id="65" presetID="10" presetClass="entr" presetSubtype="0" fill="hold" nodeType="withEffect">
                                  <p:stCondLst>
                                    <p:cond delay="0"/>
                                  </p:stCondLst>
                                  <p:childTnLst>
                                    <p:set>
                                      <p:cBhvr>
                                        <p:cTn id="66" dur="1" fill="hold">
                                          <p:stCondLst>
                                            <p:cond delay="0"/>
                                          </p:stCondLst>
                                        </p:cTn>
                                        <p:tgtEl>
                                          <p:spTgt spid="244"/>
                                        </p:tgtEl>
                                        <p:attrNameLst>
                                          <p:attrName>style.visibility</p:attrName>
                                        </p:attrNameLst>
                                      </p:cBhvr>
                                      <p:to>
                                        <p:strVal val="visible"/>
                                      </p:to>
                                    </p:set>
                                    <p:animEffect transition="in" filter="fade">
                                      <p:cBhvr>
                                        <p:cTn id="67" dur="1000"/>
                                        <p:tgtEl>
                                          <p:spTgt spid="244"/>
                                        </p:tgtEl>
                                      </p:cBhvr>
                                    </p:animEffect>
                                  </p:childTnLst>
                                </p:cTn>
                              </p:par>
                              <p:par>
                                <p:cTn id="68" presetID="10" presetClass="entr" presetSubtype="0" fill="hold" nodeType="withEffect">
                                  <p:stCondLst>
                                    <p:cond delay="0"/>
                                  </p:stCondLst>
                                  <p:childTnLst>
                                    <p:set>
                                      <p:cBhvr>
                                        <p:cTn id="69" dur="1" fill="hold">
                                          <p:stCondLst>
                                            <p:cond delay="0"/>
                                          </p:stCondLst>
                                        </p:cTn>
                                        <p:tgtEl>
                                          <p:spTgt spid="245"/>
                                        </p:tgtEl>
                                        <p:attrNameLst>
                                          <p:attrName>style.visibility</p:attrName>
                                        </p:attrNameLst>
                                      </p:cBhvr>
                                      <p:to>
                                        <p:strVal val="visible"/>
                                      </p:to>
                                    </p:set>
                                    <p:animEffect transition="in" filter="fade">
                                      <p:cBhvr>
                                        <p:cTn id="70" dur="1000"/>
                                        <p:tgtEl>
                                          <p:spTgt spid="245"/>
                                        </p:tgtEl>
                                      </p:cBhvr>
                                    </p:animEffect>
                                  </p:childTnLst>
                                </p:cTn>
                              </p:par>
                              <p:par>
                                <p:cTn id="71" presetID="10" presetClass="entr" presetSubtype="0" fill="hold" nodeType="withEffect">
                                  <p:stCondLst>
                                    <p:cond delay="0"/>
                                  </p:stCondLst>
                                  <p:childTnLst>
                                    <p:set>
                                      <p:cBhvr>
                                        <p:cTn id="72" dur="1" fill="hold">
                                          <p:stCondLst>
                                            <p:cond delay="0"/>
                                          </p:stCondLst>
                                        </p:cTn>
                                        <p:tgtEl>
                                          <p:spTgt spid="240"/>
                                        </p:tgtEl>
                                        <p:attrNameLst>
                                          <p:attrName>style.visibility</p:attrName>
                                        </p:attrNameLst>
                                      </p:cBhvr>
                                      <p:to>
                                        <p:strVal val="visible"/>
                                      </p:to>
                                    </p:set>
                                    <p:animEffect transition="in" filter="fade">
                                      <p:cBhvr>
                                        <p:cTn id="73" dur="1000"/>
                                        <p:tgtEl>
                                          <p:spTgt spid="240"/>
                                        </p:tgtEl>
                                      </p:cBhvr>
                                    </p:animEffect>
                                  </p:childTnLst>
                                </p:cTn>
                              </p:par>
                              <p:par>
                                <p:cTn id="74" presetID="10" presetClass="entr" presetSubtype="0" fill="hold" nodeType="withEffect">
                                  <p:stCondLst>
                                    <p:cond delay="0"/>
                                  </p:stCondLst>
                                  <p:childTnLst>
                                    <p:set>
                                      <p:cBhvr>
                                        <p:cTn id="75" dur="1" fill="hold">
                                          <p:stCondLst>
                                            <p:cond delay="0"/>
                                          </p:stCondLst>
                                        </p:cTn>
                                        <p:tgtEl>
                                          <p:spTgt spid="224"/>
                                        </p:tgtEl>
                                        <p:attrNameLst>
                                          <p:attrName>style.visibility</p:attrName>
                                        </p:attrNameLst>
                                      </p:cBhvr>
                                      <p:to>
                                        <p:strVal val="visible"/>
                                      </p:to>
                                    </p:set>
                                    <p:animEffect transition="in" filter="fade">
                                      <p:cBhvr>
                                        <p:cTn id="76" dur="1000"/>
                                        <p:tgtEl>
                                          <p:spTgt spid="224"/>
                                        </p:tgtEl>
                                      </p:cBhvr>
                                    </p:animEffect>
                                  </p:childTnLst>
                                </p:cTn>
                              </p:par>
                            </p:childTnLst>
                          </p:cTn>
                        </p:par>
                        <p:par>
                          <p:cTn id="77" fill="hold">
                            <p:stCondLst>
                              <p:cond delay="2000"/>
                            </p:stCondLst>
                            <p:childTnLst>
                              <p:par>
                                <p:cTn id="78" presetID="10" presetClass="entr" presetSubtype="0" fill="hold" nodeType="afterEffect">
                                  <p:stCondLst>
                                    <p:cond delay="0"/>
                                  </p:stCondLst>
                                  <p:childTnLst>
                                    <p:set>
                                      <p:cBhvr>
                                        <p:cTn id="79" dur="1" fill="hold">
                                          <p:stCondLst>
                                            <p:cond delay="0"/>
                                          </p:stCondLst>
                                        </p:cTn>
                                        <p:tgtEl>
                                          <p:spTgt spid="225"/>
                                        </p:tgtEl>
                                        <p:attrNameLst>
                                          <p:attrName>style.visibility</p:attrName>
                                        </p:attrNameLst>
                                      </p:cBhvr>
                                      <p:to>
                                        <p:strVal val="visible"/>
                                      </p:to>
                                    </p:set>
                                    <p:animEffect transition="in" filter="fade">
                                      <p:cBhvr>
                                        <p:cTn id="80" dur="1000"/>
                                        <p:tgtEl>
                                          <p:spTgt spid="225"/>
                                        </p:tgtEl>
                                      </p:cBhvr>
                                    </p:animEffect>
                                  </p:childTnLst>
                                </p:cTn>
                              </p:par>
                              <p:par>
                                <p:cTn id="81" presetID="10" presetClass="entr" presetSubtype="0" fill="hold" nodeType="withEffect">
                                  <p:stCondLst>
                                    <p:cond delay="0"/>
                                  </p:stCondLst>
                                  <p:childTnLst>
                                    <p:set>
                                      <p:cBhvr>
                                        <p:cTn id="82" dur="1" fill="hold">
                                          <p:stCondLst>
                                            <p:cond delay="0"/>
                                          </p:stCondLst>
                                        </p:cTn>
                                        <p:tgtEl>
                                          <p:spTgt spid="189"/>
                                        </p:tgtEl>
                                        <p:attrNameLst>
                                          <p:attrName>style.visibility</p:attrName>
                                        </p:attrNameLst>
                                      </p:cBhvr>
                                      <p:to>
                                        <p:strVal val="visible"/>
                                      </p:to>
                                    </p:set>
                                    <p:animEffect transition="in" filter="fade">
                                      <p:cBhvr>
                                        <p:cTn id="83" dur="1000"/>
                                        <p:tgtEl>
                                          <p:spTgt spid="189"/>
                                        </p:tgtEl>
                                      </p:cBhvr>
                                    </p:animEffect>
                                  </p:childTnLst>
                                </p:cTn>
                              </p:par>
                              <p:par>
                                <p:cTn id="84" presetID="10" presetClass="entr" presetSubtype="0" fill="hold" nodeType="withEffect">
                                  <p:stCondLst>
                                    <p:cond delay="0"/>
                                  </p:stCondLst>
                                  <p:childTnLst>
                                    <p:set>
                                      <p:cBhvr>
                                        <p:cTn id="85" dur="1" fill="hold">
                                          <p:stCondLst>
                                            <p:cond delay="0"/>
                                          </p:stCondLst>
                                        </p:cTn>
                                        <p:tgtEl>
                                          <p:spTgt spid="205"/>
                                        </p:tgtEl>
                                        <p:attrNameLst>
                                          <p:attrName>style.visibility</p:attrName>
                                        </p:attrNameLst>
                                      </p:cBhvr>
                                      <p:to>
                                        <p:strVal val="visible"/>
                                      </p:to>
                                    </p:set>
                                    <p:animEffect transition="in" filter="fade">
                                      <p:cBhvr>
                                        <p:cTn id="86" dur="1000"/>
                                        <p:tgtEl>
                                          <p:spTgt spid="205"/>
                                        </p:tgtEl>
                                      </p:cBhvr>
                                    </p:animEffect>
                                  </p:childTnLst>
                                </p:cTn>
                              </p:par>
                              <p:par>
                                <p:cTn id="87" presetID="10" presetClass="entr" presetSubtype="0" fill="hold" nodeType="withEffect">
                                  <p:stCondLst>
                                    <p:cond delay="0"/>
                                  </p:stCondLst>
                                  <p:childTnLst>
                                    <p:set>
                                      <p:cBhvr>
                                        <p:cTn id="88" dur="1" fill="hold">
                                          <p:stCondLst>
                                            <p:cond delay="0"/>
                                          </p:stCondLst>
                                        </p:cTn>
                                        <p:tgtEl>
                                          <p:spTgt spid="264"/>
                                        </p:tgtEl>
                                        <p:attrNameLst>
                                          <p:attrName>style.visibility</p:attrName>
                                        </p:attrNameLst>
                                      </p:cBhvr>
                                      <p:to>
                                        <p:strVal val="visible"/>
                                      </p:to>
                                    </p:set>
                                    <p:animEffect transition="in" filter="fade">
                                      <p:cBhvr>
                                        <p:cTn id="89" dur="1000"/>
                                        <p:tgtEl>
                                          <p:spTgt spid="264"/>
                                        </p:tgtEl>
                                      </p:cBhvr>
                                    </p:animEffect>
                                  </p:childTnLst>
                                </p:cTn>
                              </p:par>
                              <p:par>
                                <p:cTn id="90" presetID="10" presetClass="entr" presetSubtype="0" fill="hold" nodeType="withEffect">
                                  <p:stCondLst>
                                    <p:cond delay="0"/>
                                  </p:stCondLst>
                                  <p:childTnLst>
                                    <p:set>
                                      <p:cBhvr>
                                        <p:cTn id="91" dur="1" fill="hold">
                                          <p:stCondLst>
                                            <p:cond delay="0"/>
                                          </p:stCondLst>
                                        </p:cTn>
                                        <p:tgtEl>
                                          <p:spTgt spid="267"/>
                                        </p:tgtEl>
                                        <p:attrNameLst>
                                          <p:attrName>style.visibility</p:attrName>
                                        </p:attrNameLst>
                                      </p:cBhvr>
                                      <p:to>
                                        <p:strVal val="visible"/>
                                      </p:to>
                                    </p:set>
                                    <p:animEffect transition="in" filter="fade">
                                      <p:cBhvr>
                                        <p:cTn id="92" dur="1000"/>
                                        <p:tgtEl>
                                          <p:spTgt spid="267"/>
                                        </p:tgtEl>
                                      </p:cBhvr>
                                    </p:animEffect>
                                  </p:childTnLst>
                                </p:cTn>
                              </p:par>
                              <p:par>
                                <p:cTn id="93" presetID="10" presetClass="entr" presetSubtype="0" fill="hold" nodeType="withEffect">
                                  <p:stCondLst>
                                    <p:cond delay="0"/>
                                  </p:stCondLst>
                                  <p:childTnLst>
                                    <p:set>
                                      <p:cBhvr>
                                        <p:cTn id="94" dur="1" fill="hold">
                                          <p:stCondLst>
                                            <p:cond delay="0"/>
                                          </p:stCondLst>
                                        </p:cTn>
                                        <p:tgtEl>
                                          <p:spTgt spid="229"/>
                                        </p:tgtEl>
                                        <p:attrNameLst>
                                          <p:attrName>style.visibility</p:attrName>
                                        </p:attrNameLst>
                                      </p:cBhvr>
                                      <p:to>
                                        <p:strVal val="visible"/>
                                      </p:to>
                                    </p:set>
                                    <p:animEffect transition="in" filter="fade">
                                      <p:cBhvr>
                                        <p:cTn id="95" dur="1000"/>
                                        <p:tgtEl>
                                          <p:spTgt spid="229"/>
                                        </p:tgtEl>
                                      </p:cBhvr>
                                    </p:animEffect>
                                  </p:childTnLst>
                                </p:cTn>
                              </p:par>
                              <p:par>
                                <p:cTn id="96" presetID="10" presetClass="entr" presetSubtype="0" fill="hold" nodeType="withEffect">
                                  <p:stCondLst>
                                    <p:cond delay="0"/>
                                  </p:stCondLst>
                                  <p:childTnLst>
                                    <p:set>
                                      <p:cBhvr>
                                        <p:cTn id="97" dur="1" fill="hold">
                                          <p:stCondLst>
                                            <p:cond delay="0"/>
                                          </p:stCondLst>
                                        </p:cTn>
                                        <p:tgtEl>
                                          <p:spTgt spid="227"/>
                                        </p:tgtEl>
                                        <p:attrNameLst>
                                          <p:attrName>style.visibility</p:attrName>
                                        </p:attrNameLst>
                                      </p:cBhvr>
                                      <p:to>
                                        <p:strVal val="visible"/>
                                      </p:to>
                                    </p:set>
                                    <p:animEffect transition="in" filter="fade">
                                      <p:cBhvr>
                                        <p:cTn id="98" dur="1000"/>
                                        <p:tgtEl>
                                          <p:spTgt spid="227"/>
                                        </p:tgtEl>
                                      </p:cBhvr>
                                    </p:animEffect>
                                  </p:childTnLst>
                                </p:cTn>
                              </p:par>
                              <p:par>
                                <p:cTn id="99" presetID="10" presetClass="entr" presetSubtype="0" fill="hold" nodeType="withEffect">
                                  <p:stCondLst>
                                    <p:cond delay="0"/>
                                  </p:stCondLst>
                                  <p:childTnLst>
                                    <p:set>
                                      <p:cBhvr>
                                        <p:cTn id="100" dur="1" fill="hold">
                                          <p:stCondLst>
                                            <p:cond delay="0"/>
                                          </p:stCondLst>
                                        </p:cTn>
                                        <p:tgtEl>
                                          <p:spTgt spid="206"/>
                                        </p:tgtEl>
                                        <p:attrNameLst>
                                          <p:attrName>style.visibility</p:attrName>
                                        </p:attrNameLst>
                                      </p:cBhvr>
                                      <p:to>
                                        <p:strVal val="visible"/>
                                      </p:to>
                                    </p:set>
                                    <p:animEffect transition="in" filter="fade">
                                      <p:cBhvr>
                                        <p:cTn id="101" dur="1000"/>
                                        <p:tgtEl>
                                          <p:spTgt spid="206"/>
                                        </p:tgtEl>
                                      </p:cBhvr>
                                    </p:animEffect>
                                  </p:childTnLst>
                                </p:cTn>
                              </p:par>
                            </p:childTnLst>
                          </p:cTn>
                        </p:par>
                        <p:par>
                          <p:cTn id="102" fill="hold">
                            <p:stCondLst>
                              <p:cond delay="3000"/>
                            </p:stCondLst>
                            <p:childTnLst>
                              <p:par>
                                <p:cTn id="103" presetID="10" presetClass="entr" presetSubtype="0" fill="hold" nodeType="afterEffect">
                                  <p:stCondLst>
                                    <p:cond delay="0"/>
                                  </p:stCondLst>
                                  <p:childTnLst>
                                    <p:set>
                                      <p:cBhvr>
                                        <p:cTn id="104" dur="1" fill="hold">
                                          <p:stCondLst>
                                            <p:cond delay="0"/>
                                          </p:stCondLst>
                                        </p:cTn>
                                        <p:tgtEl>
                                          <p:spTgt spid="251"/>
                                        </p:tgtEl>
                                        <p:attrNameLst>
                                          <p:attrName>style.visibility</p:attrName>
                                        </p:attrNameLst>
                                      </p:cBhvr>
                                      <p:to>
                                        <p:strVal val="visible"/>
                                      </p:to>
                                    </p:set>
                                    <p:animEffect transition="in" filter="fade">
                                      <p:cBhvr>
                                        <p:cTn id="105" dur="1000"/>
                                        <p:tgtEl>
                                          <p:spTgt spid="251"/>
                                        </p:tgtEl>
                                      </p:cBhvr>
                                    </p:animEffect>
                                  </p:childTnLst>
                                </p:cTn>
                              </p:par>
                              <p:par>
                                <p:cTn id="106" presetID="10" presetClass="entr" presetSubtype="0" fill="hold" nodeType="withEffect">
                                  <p:stCondLst>
                                    <p:cond delay="0"/>
                                  </p:stCondLst>
                                  <p:childTnLst>
                                    <p:set>
                                      <p:cBhvr>
                                        <p:cTn id="107" dur="1" fill="hold">
                                          <p:stCondLst>
                                            <p:cond delay="0"/>
                                          </p:stCondLst>
                                        </p:cTn>
                                        <p:tgtEl>
                                          <p:spTgt spid="252"/>
                                        </p:tgtEl>
                                        <p:attrNameLst>
                                          <p:attrName>style.visibility</p:attrName>
                                        </p:attrNameLst>
                                      </p:cBhvr>
                                      <p:to>
                                        <p:strVal val="visible"/>
                                      </p:to>
                                    </p:set>
                                    <p:animEffect transition="in" filter="fade">
                                      <p:cBhvr>
                                        <p:cTn id="108" dur="1000"/>
                                        <p:tgtEl>
                                          <p:spTgt spid="252"/>
                                        </p:tgtEl>
                                      </p:cBhvr>
                                    </p:animEffect>
                                  </p:childTnLst>
                                </p:cTn>
                              </p:par>
                              <p:par>
                                <p:cTn id="109" presetID="10" presetClass="entr" presetSubtype="0" fill="hold" nodeType="withEffect">
                                  <p:stCondLst>
                                    <p:cond delay="0"/>
                                  </p:stCondLst>
                                  <p:childTnLst>
                                    <p:set>
                                      <p:cBhvr>
                                        <p:cTn id="110" dur="1" fill="hold">
                                          <p:stCondLst>
                                            <p:cond delay="0"/>
                                          </p:stCondLst>
                                        </p:cTn>
                                        <p:tgtEl>
                                          <p:spTgt spid="269"/>
                                        </p:tgtEl>
                                        <p:attrNameLst>
                                          <p:attrName>style.visibility</p:attrName>
                                        </p:attrNameLst>
                                      </p:cBhvr>
                                      <p:to>
                                        <p:strVal val="visible"/>
                                      </p:to>
                                    </p:set>
                                    <p:animEffect transition="in" filter="fade">
                                      <p:cBhvr>
                                        <p:cTn id="111" dur="1000"/>
                                        <p:tgtEl>
                                          <p:spTgt spid="269"/>
                                        </p:tgtEl>
                                      </p:cBhvr>
                                    </p:animEffect>
                                  </p:childTnLst>
                                </p:cTn>
                              </p:par>
                              <p:par>
                                <p:cTn id="112" presetID="10" presetClass="entr" presetSubtype="0" fill="hold" nodeType="withEffect">
                                  <p:stCondLst>
                                    <p:cond delay="0"/>
                                  </p:stCondLst>
                                  <p:childTnLst>
                                    <p:set>
                                      <p:cBhvr>
                                        <p:cTn id="113" dur="1" fill="hold">
                                          <p:stCondLst>
                                            <p:cond delay="0"/>
                                          </p:stCondLst>
                                        </p:cTn>
                                        <p:tgtEl>
                                          <p:spTgt spid="255"/>
                                        </p:tgtEl>
                                        <p:attrNameLst>
                                          <p:attrName>style.visibility</p:attrName>
                                        </p:attrNameLst>
                                      </p:cBhvr>
                                      <p:to>
                                        <p:strVal val="visible"/>
                                      </p:to>
                                    </p:set>
                                    <p:animEffect transition="in" filter="fade">
                                      <p:cBhvr>
                                        <p:cTn id="114" dur="1000"/>
                                        <p:tgtEl>
                                          <p:spTgt spid="255"/>
                                        </p:tgtEl>
                                      </p:cBhvr>
                                    </p:animEffect>
                                  </p:childTnLst>
                                </p:cTn>
                              </p:par>
                              <p:par>
                                <p:cTn id="115" presetID="10" presetClass="entr" presetSubtype="0" fill="hold" nodeType="withEffect">
                                  <p:stCondLst>
                                    <p:cond delay="0"/>
                                  </p:stCondLst>
                                  <p:childTnLst>
                                    <p:set>
                                      <p:cBhvr>
                                        <p:cTn id="116" dur="1" fill="hold">
                                          <p:stCondLst>
                                            <p:cond delay="0"/>
                                          </p:stCondLst>
                                        </p:cTn>
                                        <p:tgtEl>
                                          <p:spTgt spid="254"/>
                                        </p:tgtEl>
                                        <p:attrNameLst>
                                          <p:attrName>style.visibility</p:attrName>
                                        </p:attrNameLst>
                                      </p:cBhvr>
                                      <p:to>
                                        <p:strVal val="visible"/>
                                      </p:to>
                                    </p:set>
                                    <p:animEffect transition="in" filter="fade">
                                      <p:cBhvr>
                                        <p:cTn id="117" dur="1000"/>
                                        <p:tgtEl>
                                          <p:spTgt spid="254"/>
                                        </p:tgtEl>
                                      </p:cBhvr>
                                    </p:animEffect>
                                  </p:childTnLst>
                                </p:cTn>
                              </p:par>
                              <p:par>
                                <p:cTn id="118" presetID="10" presetClass="entr" presetSubtype="0" fill="hold" nodeType="withEffect">
                                  <p:stCondLst>
                                    <p:cond delay="0"/>
                                  </p:stCondLst>
                                  <p:childTnLst>
                                    <p:set>
                                      <p:cBhvr>
                                        <p:cTn id="119" dur="1" fill="hold">
                                          <p:stCondLst>
                                            <p:cond delay="0"/>
                                          </p:stCondLst>
                                        </p:cTn>
                                        <p:tgtEl>
                                          <p:spTgt spid="258"/>
                                        </p:tgtEl>
                                        <p:attrNameLst>
                                          <p:attrName>style.visibility</p:attrName>
                                        </p:attrNameLst>
                                      </p:cBhvr>
                                      <p:to>
                                        <p:strVal val="visible"/>
                                      </p:to>
                                    </p:set>
                                    <p:animEffect transition="in" filter="fade">
                                      <p:cBhvr>
                                        <p:cTn id="120" dur="1000"/>
                                        <p:tgtEl>
                                          <p:spTgt spid="258"/>
                                        </p:tgtEl>
                                      </p:cBhvr>
                                    </p:animEffect>
                                  </p:childTnLst>
                                </p:cTn>
                              </p:par>
                              <p:par>
                                <p:cTn id="121" presetID="10" presetClass="entr" presetSubtype="0" fill="hold" nodeType="withEffect">
                                  <p:stCondLst>
                                    <p:cond delay="0"/>
                                  </p:stCondLst>
                                  <p:childTnLst>
                                    <p:set>
                                      <p:cBhvr>
                                        <p:cTn id="122" dur="1" fill="hold">
                                          <p:stCondLst>
                                            <p:cond delay="0"/>
                                          </p:stCondLst>
                                        </p:cTn>
                                        <p:tgtEl>
                                          <p:spTgt spid="263"/>
                                        </p:tgtEl>
                                        <p:attrNameLst>
                                          <p:attrName>style.visibility</p:attrName>
                                        </p:attrNameLst>
                                      </p:cBhvr>
                                      <p:to>
                                        <p:strVal val="visible"/>
                                      </p:to>
                                    </p:set>
                                    <p:animEffect transition="in" filter="fade">
                                      <p:cBhvr>
                                        <p:cTn id="123" dur="1000"/>
                                        <p:tgtEl>
                                          <p:spTgt spid="263"/>
                                        </p:tgtEl>
                                      </p:cBhvr>
                                    </p:animEffect>
                                  </p:childTnLst>
                                </p:cTn>
                              </p:par>
                              <p:par>
                                <p:cTn id="124" presetID="10" presetClass="entr" presetSubtype="0" fill="hold" nodeType="withEffect">
                                  <p:stCondLst>
                                    <p:cond delay="0"/>
                                  </p:stCondLst>
                                  <p:childTnLst>
                                    <p:set>
                                      <p:cBhvr>
                                        <p:cTn id="125" dur="1" fill="hold">
                                          <p:stCondLst>
                                            <p:cond delay="0"/>
                                          </p:stCondLst>
                                        </p:cTn>
                                        <p:tgtEl>
                                          <p:spTgt spid="241"/>
                                        </p:tgtEl>
                                        <p:attrNameLst>
                                          <p:attrName>style.visibility</p:attrName>
                                        </p:attrNameLst>
                                      </p:cBhvr>
                                      <p:to>
                                        <p:strVal val="visible"/>
                                      </p:to>
                                    </p:set>
                                    <p:animEffect transition="in" filter="fade">
                                      <p:cBhvr>
                                        <p:cTn id="126" dur="1000"/>
                                        <p:tgtEl>
                                          <p:spTgt spid="241"/>
                                        </p:tgtEl>
                                      </p:cBhvr>
                                    </p:animEffect>
                                  </p:childTnLst>
                                </p:cTn>
                              </p:par>
                            </p:childTnLst>
                          </p:cTn>
                        </p:par>
                        <p:par>
                          <p:cTn id="127" fill="hold">
                            <p:stCondLst>
                              <p:cond delay="4000"/>
                            </p:stCondLst>
                            <p:childTnLst>
                              <p:par>
                                <p:cTn id="128" presetID="10" presetClass="entr" presetSubtype="0" fill="hold" nodeType="afterEffect">
                                  <p:stCondLst>
                                    <p:cond delay="0"/>
                                  </p:stCondLst>
                                  <p:childTnLst>
                                    <p:set>
                                      <p:cBhvr>
                                        <p:cTn id="129" dur="1" fill="hold">
                                          <p:stCondLst>
                                            <p:cond delay="0"/>
                                          </p:stCondLst>
                                        </p:cTn>
                                        <p:tgtEl>
                                          <p:spTgt spid="232"/>
                                        </p:tgtEl>
                                        <p:attrNameLst>
                                          <p:attrName>style.visibility</p:attrName>
                                        </p:attrNameLst>
                                      </p:cBhvr>
                                      <p:to>
                                        <p:strVal val="visible"/>
                                      </p:to>
                                    </p:set>
                                    <p:animEffect transition="in" filter="fade">
                                      <p:cBhvr>
                                        <p:cTn id="130" dur="1000"/>
                                        <p:tgtEl>
                                          <p:spTgt spid="232"/>
                                        </p:tgtEl>
                                      </p:cBhvr>
                                    </p:animEffect>
                                  </p:childTnLst>
                                </p:cTn>
                              </p:par>
                              <p:par>
                                <p:cTn id="131" presetID="10" presetClass="entr" presetSubtype="0" fill="hold" nodeType="withEffect">
                                  <p:stCondLst>
                                    <p:cond delay="0"/>
                                  </p:stCondLst>
                                  <p:childTnLst>
                                    <p:set>
                                      <p:cBhvr>
                                        <p:cTn id="132" dur="1" fill="hold">
                                          <p:stCondLst>
                                            <p:cond delay="0"/>
                                          </p:stCondLst>
                                        </p:cTn>
                                        <p:tgtEl>
                                          <p:spTgt spid="246"/>
                                        </p:tgtEl>
                                        <p:attrNameLst>
                                          <p:attrName>style.visibility</p:attrName>
                                        </p:attrNameLst>
                                      </p:cBhvr>
                                      <p:to>
                                        <p:strVal val="visible"/>
                                      </p:to>
                                    </p:set>
                                    <p:animEffect transition="in" filter="fade">
                                      <p:cBhvr>
                                        <p:cTn id="133" dur="1000"/>
                                        <p:tgtEl>
                                          <p:spTgt spid="246"/>
                                        </p:tgtEl>
                                      </p:cBhvr>
                                    </p:animEffect>
                                  </p:childTnLst>
                                </p:cTn>
                              </p:par>
                              <p:par>
                                <p:cTn id="134" presetID="10" presetClass="entr" presetSubtype="0" fill="hold" nodeType="withEffect">
                                  <p:stCondLst>
                                    <p:cond delay="0"/>
                                  </p:stCondLst>
                                  <p:childTnLst>
                                    <p:set>
                                      <p:cBhvr>
                                        <p:cTn id="135" dur="1" fill="hold">
                                          <p:stCondLst>
                                            <p:cond delay="0"/>
                                          </p:stCondLst>
                                        </p:cTn>
                                        <p:tgtEl>
                                          <p:spTgt spid="198"/>
                                        </p:tgtEl>
                                        <p:attrNameLst>
                                          <p:attrName>style.visibility</p:attrName>
                                        </p:attrNameLst>
                                      </p:cBhvr>
                                      <p:to>
                                        <p:strVal val="visible"/>
                                      </p:to>
                                    </p:set>
                                    <p:animEffect transition="in" filter="fade">
                                      <p:cBhvr>
                                        <p:cTn id="136" dur="1000"/>
                                        <p:tgtEl>
                                          <p:spTgt spid="198"/>
                                        </p:tgtEl>
                                      </p:cBhvr>
                                    </p:animEffect>
                                  </p:childTnLst>
                                </p:cTn>
                              </p:par>
                              <p:par>
                                <p:cTn id="137" presetID="10" presetClass="entr" presetSubtype="0" fill="hold" nodeType="withEffect">
                                  <p:stCondLst>
                                    <p:cond delay="0"/>
                                  </p:stCondLst>
                                  <p:childTnLst>
                                    <p:set>
                                      <p:cBhvr>
                                        <p:cTn id="138" dur="1" fill="hold">
                                          <p:stCondLst>
                                            <p:cond delay="0"/>
                                          </p:stCondLst>
                                        </p:cTn>
                                        <p:tgtEl>
                                          <p:spTgt spid="197"/>
                                        </p:tgtEl>
                                        <p:attrNameLst>
                                          <p:attrName>style.visibility</p:attrName>
                                        </p:attrNameLst>
                                      </p:cBhvr>
                                      <p:to>
                                        <p:strVal val="visible"/>
                                      </p:to>
                                    </p:set>
                                    <p:animEffect transition="in" filter="fade">
                                      <p:cBhvr>
                                        <p:cTn id="139" dur="1000"/>
                                        <p:tgtEl>
                                          <p:spTgt spid="197"/>
                                        </p:tgtEl>
                                      </p:cBhvr>
                                    </p:animEffect>
                                  </p:childTnLst>
                                </p:cTn>
                              </p:par>
                              <p:par>
                                <p:cTn id="140" presetID="10" presetClass="entr" presetSubtype="0" fill="hold" nodeType="withEffect">
                                  <p:stCondLst>
                                    <p:cond delay="0"/>
                                  </p:stCondLst>
                                  <p:childTnLst>
                                    <p:set>
                                      <p:cBhvr>
                                        <p:cTn id="141" dur="1" fill="hold">
                                          <p:stCondLst>
                                            <p:cond delay="0"/>
                                          </p:stCondLst>
                                        </p:cTn>
                                        <p:tgtEl>
                                          <p:spTgt spid="196"/>
                                        </p:tgtEl>
                                        <p:attrNameLst>
                                          <p:attrName>style.visibility</p:attrName>
                                        </p:attrNameLst>
                                      </p:cBhvr>
                                      <p:to>
                                        <p:strVal val="visible"/>
                                      </p:to>
                                    </p:set>
                                    <p:animEffect transition="in" filter="fade">
                                      <p:cBhvr>
                                        <p:cTn id="142" dur="1000"/>
                                        <p:tgtEl>
                                          <p:spTgt spid="196"/>
                                        </p:tgtEl>
                                      </p:cBhvr>
                                    </p:animEffect>
                                  </p:childTnLst>
                                </p:cTn>
                              </p:par>
                              <p:par>
                                <p:cTn id="143" presetID="10" presetClass="entr" presetSubtype="0" fill="hold" nodeType="withEffect">
                                  <p:stCondLst>
                                    <p:cond delay="0"/>
                                  </p:stCondLst>
                                  <p:childTnLst>
                                    <p:set>
                                      <p:cBhvr>
                                        <p:cTn id="144" dur="1" fill="hold">
                                          <p:stCondLst>
                                            <p:cond delay="0"/>
                                          </p:stCondLst>
                                        </p:cTn>
                                        <p:tgtEl>
                                          <p:spTgt spid="190"/>
                                        </p:tgtEl>
                                        <p:attrNameLst>
                                          <p:attrName>style.visibility</p:attrName>
                                        </p:attrNameLst>
                                      </p:cBhvr>
                                      <p:to>
                                        <p:strVal val="visible"/>
                                      </p:to>
                                    </p:set>
                                    <p:animEffect transition="in" filter="fade">
                                      <p:cBhvr>
                                        <p:cTn id="145" dur="1000"/>
                                        <p:tgtEl>
                                          <p:spTgt spid="190"/>
                                        </p:tgtEl>
                                      </p:cBhvr>
                                    </p:animEffect>
                                  </p:childTnLst>
                                </p:cTn>
                              </p:par>
                              <p:par>
                                <p:cTn id="146" presetID="10" presetClass="entr" presetSubtype="0" fill="hold" nodeType="withEffect">
                                  <p:stCondLst>
                                    <p:cond delay="0"/>
                                  </p:stCondLst>
                                  <p:childTnLst>
                                    <p:set>
                                      <p:cBhvr>
                                        <p:cTn id="147" dur="1" fill="hold">
                                          <p:stCondLst>
                                            <p:cond delay="0"/>
                                          </p:stCondLst>
                                        </p:cTn>
                                        <p:tgtEl>
                                          <p:spTgt spid="236"/>
                                        </p:tgtEl>
                                        <p:attrNameLst>
                                          <p:attrName>style.visibility</p:attrName>
                                        </p:attrNameLst>
                                      </p:cBhvr>
                                      <p:to>
                                        <p:strVal val="visible"/>
                                      </p:to>
                                    </p:set>
                                    <p:animEffect transition="in" filter="fade">
                                      <p:cBhvr>
                                        <p:cTn id="148" dur="1000"/>
                                        <p:tgtEl>
                                          <p:spTgt spid="236"/>
                                        </p:tgtEl>
                                      </p:cBhvr>
                                    </p:animEffect>
                                  </p:childTnLst>
                                </p:cTn>
                              </p:par>
                              <p:par>
                                <p:cTn id="149" presetID="10" presetClass="entr" presetSubtype="0" fill="hold" nodeType="withEffect">
                                  <p:stCondLst>
                                    <p:cond delay="0"/>
                                  </p:stCondLst>
                                  <p:childTnLst>
                                    <p:set>
                                      <p:cBhvr>
                                        <p:cTn id="150" dur="1" fill="hold">
                                          <p:stCondLst>
                                            <p:cond delay="0"/>
                                          </p:stCondLst>
                                        </p:cTn>
                                        <p:tgtEl>
                                          <p:spTgt spid="187"/>
                                        </p:tgtEl>
                                        <p:attrNameLst>
                                          <p:attrName>style.visibility</p:attrName>
                                        </p:attrNameLst>
                                      </p:cBhvr>
                                      <p:to>
                                        <p:strVal val="visible"/>
                                      </p:to>
                                    </p:set>
                                    <p:animEffect transition="in" filter="fade">
                                      <p:cBhvr>
                                        <p:cTn id="151" dur="1000"/>
                                        <p:tgtEl>
                                          <p:spTgt spid="187"/>
                                        </p:tgtEl>
                                      </p:cBhvr>
                                    </p:animEffect>
                                  </p:childTnLst>
                                </p:cTn>
                              </p:par>
                            </p:childTnLst>
                          </p:cTn>
                        </p:par>
                        <p:par>
                          <p:cTn id="152" fill="hold">
                            <p:stCondLst>
                              <p:cond delay="5000"/>
                            </p:stCondLst>
                            <p:childTnLst>
                              <p:par>
                                <p:cTn id="153" presetID="10" presetClass="entr" presetSubtype="0" fill="hold" nodeType="afterEffect">
                                  <p:stCondLst>
                                    <p:cond delay="0"/>
                                  </p:stCondLst>
                                  <p:childTnLst>
                                    <p:set>
                                      <p:cBhvr>
                                        <p:cTn id="154" dur="1" fill="hold">
                                          <p:stCondLst>
                                            <p:cond delay="0"/>
                                          </p:stCondLst>
                                        </p:cTn>
                                        <p:tgtEl>
                                          <p:spTgt spid="250"/>
                                        </p:tgtEl>
                                        <p:attrNameLst>
                                          <p:attrName>style.visibility</p:attrName>
                                        </p:attrNameLst>
                                      </p:cBhvr>
                                      <p:to>
                                        <p:strVal val="visible"/>
                                      </p:to>
                                    </p:set>
                                    <p:animEffect transition="in" filter="fade">
                                      <p:cBhvr>
                                        <p:cTn id="155" dur="1000"/>
                                        <p:tgtEl>
                                          <p:spTgt spid="250"/>
                                        </p:tgtEl>
                                      </p:cBhvr>
                                    </p:animEffect>
                                  </p:childTnLst>
                                </p:cTn>
                              </p:par>
                              <p:par>
                                <p:cTn id="156" presetID="10" presetClass="entr" presetSubtype="0" fill="hold" nodeType="withEffect">
                                  <p:stCondLst>
                                    <p:cond delay="0"/>
                                  </p:stCondLst>
                                  <p:childTnLst>
                                    <p:set>
                                      <p:cBhvr>
                                        <p:cTn id="157" dur="1" fill="hold">
                                          <p:stCondLst>
                                            <p:cond delay="0"/>
                                          </p:stCondLst>
                                        </p:cTn>
                                        <p:tgtEl>
                                          <p:spTgt spid="207"/>
                                        </p:tgtEl>
                                        <p:attrNameLst>
                                          <p:attrName>style.visibility</p:attrName>
                                        </p:attrNameLst>
                                      </p:cBhvr>
                                      <p:to>
                                        <p:strVal val="visible"/>
                                      </p:to>
                                    </p:set>
                                    <p:animEffect transition="in" filter="fade">
                                      <p:cBhvr>
                                        <p:cTn id="158" dur="1000"/>
                                        <p:tgtEl>
                                          <p:spTgt spid="207"/>
                                        </p:tgtEl>
                                      </p:cBhvr>
                                    </p:animEffect>
                                  </p:childTnLst>
                                </p:cTn>
                              </p:par>
                              <p:par>
                                <p:cTn id="159" presetID="10" presetClass="entr" presetSubtype="0" fill="hold" nodeType="withEffect">
                                  <p:stCondLst>
                                    <p:cond delay="0"/>
                                  </p:stCondLst>
                                  <p:childTnLst>
                                    <p:set>
                                      <p:cBhvr>
                                        <p:cTn id="160" dur="1" fill="hold">
                                          <p:stCondLst>
                                            <p:cond delay="0"/>
                                          </p:stCondLst>
                                        </p:cTn>
                                        <p:tgtEl>
                                          <p:spTgt spid="249"/>
                                        </p:tgtEl>
                                        <p:attrNameLst>
                                          <p:attrName>style.visibility</p:attrName>
                                        </p:attrNameLst>
                                      </p:cBhvr>
                                      <p:to>
                                        <p:strVal val="visible"/>
                                      </p:to>
                                    </p:set>
                                    <p:animEffect transition="in" filter="fade">
                                      <p:cBhvr>
                                        <p:cTn id="161" dur="1000"/>
                                        <p:tgtEl>
                                          <p:spTgt spid="249"/>
                                        </p:tgtEl>
                                      </p:cBhvr>
                                    </p:animEffect>
                                  </p:childTnLst>
                                </p:cTn>
                              </p:par>
                              <p:par>
                                <p:cTn id="162" presetID="10" presetClass="entr" presetSubtype="0" fill="hold" nodeType="withEffect">
                                  <p:stCondLst>
                                    <p:cond delay="0"/>
                                  </p:stCondLst>
                                  <p:childTnLst>
                                    <p:set>
                                      <p:cBhvr>
                                        <p:cTn id="163" dur="1" fill="hold">
                                          <p:stCondLst>
                                            <p:cond delay="0"/>
                                          </p:stCondLst>
                                        </p:cTn>
                                        <p:tgtEl>
                                          <p:spTgt spid="262"/>
                                        </p:tgtEl>
                                        <p:attrNameLst>
                                          <p:attrName>style.visibility</p:attrName>
                                        </p:attrNameLst>
                                      </p:cBhvr>
                                      <p:to>
                                        <p:strVal val="visible"/>
                                      </p:to>
                                    </p:set>
                                    <p:animEffect transition="in" filter="fade">
                                      <p:cBhvr>
                                        <p:cTn id="164" dur="1000"/>
                                        <p:tgtEl>
                                          <p:spTgt spid="262"/>
                                        </p:tgtEl>
                                      </p:cBhvr>
                                    </p:animEffect>
                                  </p:childTnLst>
                                </p:cTn>
                              </p:par>
                              <p:par>
                                <p:cTn id="165" presetID="10" presetClass="entr" presetSubtype="0" fill="hold" nodeType="withEffect">
                                  <p:stCondLst>
                                    <p:cond delay="0"/>
                                  </p:stCondLst>
                                  <p:childTnLst>
                                    <p:set>
                                      <p:cBhvr>
                                        <p:cTn id="166" dur="1" fill="hold">
                                          <p:stCondLst>
                                            <p:cond delay="0"/>
                                          </p:stCondLst>
                                        </p:cTn>
                                        <p:tgtEl>
                                          <p:spTgt spid="186"/>
                                        </p:tgtEl>
                                        <p:attrNameLst>
                                          <p:attrName>style.visibility</p:attrName>
                                        </p:attrNameLst>
                                      </p:cBhvr>
                                      <p:to>
                                        <p:strVal val="visible"/>
                                      </p:to>
                                    </p:set>
                                    <p:animEffect transition="in" filter="fade">
                                      <p:cBhvr>
                                        <p:cTn id="167" dur="1000"/>
                                        <p:tgtEl>
                                          <p:spTgt spid="186"/>
                                        </p:tgtEl>
                                      </p:cBhvr>
                                    </p:animEffect>
                                  </p:childTnLst>
                                </p:cTn>
                              </p:par>
                              <p:par>
                                <p:cTn id="168" presetID="10" presetClass="entr" presetSubtype="0" fill="hold" nodeType="withEffect">
                                  <p:stCondLst>
                                    <p:cond delay="0"/>
                                  </p:stCondLst>
                                  <p:childTnLst>
                                    <p:set>
                                      <p:cBhvr>
                                        <p:cTn id="169" dur="1" fill="hold">
                                          <p:stCondLst>
                                            <p:cond delay="0"/>
                                          </p:stCondLst>
                                        </p:cTn>
                                        <p:tgtEl>
                                          <p:spTgt spid="230"/>
                                        </p:tgtEl>
                                        <p:attrNameLst>
                                          <p:attrName>style.visibility</p:attrName>
                                        </p:attrNameLst>
                                      </p:cBhvr>
                                      <p:to>
                                        <p:strVal val="visible"/>
                                      </p:to>
                                    </p:set>
                                    <p:animEffect transition="in" filter="fade">
                                      <p:cBhvr>
                                        <p:cTn id="170" dur="1000"/>
                                        <p:tgtEl>
                                          <p:spTgt spid="230"/>
                                        </p:tgtEl>
                                      </p:cBhvr>
                                    </p:animEffect>
                                  </p:childTnLst>
                                </p:cTn>
                              </p:par>
                              <p:par>
                                <p:cTn id="171" presetID="10" presetClass="entr" presetSubtype="0" fill="hold" nodeType="withEffect">
                                  <p:stCondLst>
                                    <p:cond delay="0"/>
                                  </p:stCondLst>
                                  <p:childTnLst>
                                    <p:set>
                                      <p:cBhvr>
                                        <p:cTn id="172" dur="1" fill="hold">
                                          <p:stCondLst>
                                            <p:cond delay="0"/>
                                          </p:stCondLst>
                                        </p:cTn>
                                        <p:tgtEl>
                                          <p:spTgt spid="208"/>
                                        </p:tgtEl>
                                        <p:attrNameLst>
                                          <p:attrName>style.visibility</p:attrName>
                                        </p:attrNameLst>
                                      </p:cBhvr>
                                      <p:to>
                                        <p:strVal val="visible"/>
                                      </p:to>
                                    </p:set>
                                    <p:animEffect transition="in" filter="fade">
                                      <p:cBhvr>
                                        <p:cTn id="173" dur="1000"/>
                                        <p:tgtEl>
                                          <p:spTgt spid="208"/>
                                        </p:tgtEl>
                                      </p:cBhvr>
                                    </p:animEffect>
                                  </p:childTnLst>
                                </p:cTn>
                              </p:par>
                              <p:par>
                                <p:cTn id="174" presetID="10" presetClass="entr" presetSubtype="0" fill="hold" nodeType="withEffect">
                                  <p:stCondLst>
                                    <p:cond delay="0"/>
                                  </p:stCondLst>
                                  <p:childTnLst>
                                    <p:set>
                                      <p:cBhvr>
                                        <p:cTn id="175" dur="1" fill="hold">
                                          <p:stCondLst>
                                            <p:cond delay="0"/>
                                          </p:stCondLst>
                                        </p:cTn>
                                        <p:tgtEl>
                                          <p:spTgt spid="243"/>
                                        </p:tgtEl>
                                        <p:attrNameLst>
                                          <p:attrName>style.visibility</p:attrName>
                                        </p:attrNameLst>
                                      </p:cBhvr>
                                      <p:to>
                                        <p:strVal val="visible"/>
                                      </p:to>
                                    </p:set>
                                    <p:animEffect transition="in" filter="fade">
                                      <p:cBhvr>
                                        <p:cTn id="176" dur="1000"/>
                                        <p:tgtEl>
                                          <p:spTgt spid="243"/>
                                        </p:tgtEl>
                                      </p:cBhvr>
                                    </p:animEffect>
                                  </p:childTnLst>
                                </p:cTn>
                              </p:par>
                              <p:par>
                                <p:cTn id="177" presetID="10" presetClass="entr" presetSubtype="0" fill="hold" nodeType="withEffect">
                                  <p:stCondLst>
                                    <p:cond delay="0"/>
                                  </p:stCondLst>
                                  <p:childTnLst>
                                    <p:set>
                                      <p:cBhvr>
                                        <p:cTn id="178" dur="1" fill="hold">
                                          <p:stCondLst>
                                            <p:cond delay="0"/>
                                          </p:stCondLst>
                                        </p:cTn>
                                        <p:tgtEl>
                                          <p:spTgt spid="195"/>
                                        </p:tgtEl>
                                        <p:attrNameLst>
                                          <p:attrName>style.visibility</p:attrName>
                                        </p:attrNameLst>
                                      </p:cBhvr>
                                      <p:to>
                                        <p:strVal val="visible"/>
                                      </p:to>
                                    </p:set>
                                    <p:animEffect transition="in" filter="fade">
                                      <p:cBhvr>
                                        <p:cTn id="179" dur="1000"/>
                                        <p:tgtEl>
                                          <p:spTgt spid="195"/>
                                        </p:tgtEl>
                                      </p:cBhvr>
                                    </p:animEffect>
                                  </p:childTnLst>
                                </p:cTn>
                              </p:par>
                            </p:childTnLst>
                          </p:cTn>
                        </p:par>
                        <p:par>
                          <p:cTn id="180" fill="hold">
                            <p:stCondLst>
                              <p:cond delay="6000"/>
                            </p:stCondLst>
                            <p:childTnLst>
                              <p:par>
                                <p:cTn id="181" presetID="10" presetClass="entr" presetSubtype="0" fill="hold" nodeType="afterEffect">
                                  <p:stCondLst>
                                    <p:cond delay="0"/>
                                  </p:stCondLst>
                                  <p:childTnLst>
                                    <p:set>
                                      <p:cBhvr>
                                        <p:cTn id="182" dur="1" fill="hold">
                                          <p:stCondLst>
                                            <p:cond delay="0"/>
                                          </p:stCondLst>
                                        </p:cTn>
                                        <p:tgtEl>
                                          <p:spTgt spid="257"/>
                                        </p:tgtEl>
                                        <p:attrNameLst>
                                          <p:attrName>style.visibility</p:attrName>
                                        </p:attrNameLst>
                                      </p:cBhvr>
                                      <p:to>
                                        <p:strVal val="visible"/>
                                      </p:to>
                                    </p:set>
                                    <p:animEffect transition="in" filter="fade">
                                      <p:cBhvr>
                                        <p:cTn id="183" dur="1000"/>
                                        <p:tgtEl>
                                          <p:spTgt spid="257"/>
                                        </p:tgtEl>
                                      </p:cBhvr>
                                    </p:animEffect>
                                  </p:childTnLst>
                                </p:cTn>
                              </p:par>
                              <p:par>
                                <p:cTn id="184" presetID="10" presetClass="entr" presetSubtype="0" fill="hold" nodeType="withEffect">
                                  <p:stCondLst>
                                    <p:cond delay="0"/>
                                  </p:stCondLst>
                                  <p:childTnLst>
                                    <p:set>
                                      <p:cBhvr>
                                        <p:cTn id="185" dur="1" fill="hold">
                                          <p:stCondLst>
                                            <p:cond delay="0"/>
                                          </p:stCondLst>
                                        </p:cTn>
                                        <p:tgtEl>
                                          <p:spTgt spid="233"/>
                                        </p:tgtEl>
                                        <p:attrNameLst>
                                          <p:attrName>style.visibility</p:attrName>
                                        </p:attrNameLst>
                                      </p:cBhvr>
                                      <p:to>
                                        <p:strVal val="visible"/>
                                      </p:to>
                                    </p:set>
                                    <p:animEffect transition="in" filter="fade">
                                      <p:cBhvr>
                                        <p:cTn id="186" dur="1000"/>
                                        <p:tgtEl>
                                          <p:spTgt spid="233"/>
                                        </p:tgtEl>
                                      </p:cBhvr>
                                    </p:animEffect>
                                  </p:childTnLst>
                                </p:cTn>
                              </p:par>
                              <p:par>
                                <p:cTn id="187" presetID="10" presetClass="entr" presetSubtype="0" fill="hold" nodeType="withEffect">
                                  <p:stCondLst>
                                    <p:cond delay="0"/>
                                  </p:stCondLst>
                                  <p:childTnLst>
                                    <p:set>
                                      <p:cBhvr>
                                        <p:cTn id="188" dur="1" fill="hold">
                                          <p:stCondLst>
                                            <p:cond delay="0"/>
                                          </p:stCondLst>
                                        </p:cTn>
                                        <p:tgtEl>
                                          <p:spTgt spid="181"/>
                                        </p:tgtEl>
                                        <p:attrNameLst>
                                          <p:attrName>style.visibility</p:attrName>
                                        </p:attrNameLst>
                                      </p:cBhvr>
                                      <p:to>
                                        <p:strVal val="visible"/>
                                      </p:to>
                                    </p:set>
                                    <p:animEffect transition="in" filter="fade">
                                      <p:cBhvr>
                                        <p:cTn id="189" dur="1000"/>
                                        <p:tgtEl>
                                          <p:spTgt spid="181"/>
                                        </p:tgtEl>
                                      </p:cBhvr>
                                    </p:animEffect>
                                  </p:childTnLst>
                                </p:cTn>
                              </p:par>
                              <p:par>
                                <p:cTn id="190" presetID="10" presetClass="entr" presetSubtype="0" fill="hold" nodeType="withEffect">
                                  <p:stCondLst>
                                    <p:cond delay="0"/>
                                  </p:stCondLst>
                                  <p:childTnLst>
                                    <p:set>
                                      <p:cBhvr>
                                        <p:cTn id="191" dur="1" fill="hold">
                                          <p:stCondLst>
                                            <p:cond delay="0"/>
                                          </p:stCondLst>
                                        </p:cTn>
                                        <p:tgtEl>
                                          <p:spTgt spid="248"/>
                                        </p:tgtEl>
                                        <p:attrNameLst>
                                          <p:attrName>style.visibility</p:attrName>
                                        </p:attrNameLst>
                                      </p:cBhvr>
                                      <p:to>
                                        <p:strVal val="visible"/>
                                      </p:to>
                                    </p:set>
                                    <p:animEffect transition="in" filter="fade">
                                      <p:cBhvr>
                                        <p:cTn id="192" dur="1000"/>
                                        <p:tgtEl>
                                          <p:spTgt spid="248"/>
                                        </p:tgtEl>
                                      </p:cBhvr>
                                    </p:animEffect>
                                  </p:childTnLst>
                                </p:cTn>
                              </p:par>
                              <p:par>
                                <p:cTn id="193" presetID="10" presetClass="entr" presetSubtype="0" fill="hold" nodeType="withEffect">
                                  <p:stCondLst>
                                    <p:cond delay="0"/>
                                  </p:stCondLst>
                                  <p:childTnLst>
                                    <p:set>
                                      <p:cBhvr>
                                        <p:cTn id="194" dur="1" fill="hold">
                                          <p:stCondLst>
                                            <p:cond delay="0"/>
                                          </p:stCondLst>
                                        </p:cTn>
                                        <p:tgtEl>
                                          <p:spTgt spid="226"/>
                                        </p:tgtEl>
                                        <p:attrNameLst>
                                          <p:attrName>style.visibility</p:attrName>
                                        </p:attrNameLst>
                                      </p:cBhvr>
                                      <p:to>
                                        <p:strVal val="visible"/>
                                      </p:to>
                                    </p:set>
                                    <p:animEffect transition="in" filter="fade">
                                      <p:cBhvr>
                                        <p:cTn id="195" dur="1000"/>
                                        <p:tgtEl>
                                          <p:spTgt spid="226"/>
                                        </p:tgtEl>
                                      </p:cBhvr>
                                    </p:animEffect>
                                  </p:childTnLst>
                                </p:cTn>
                              </p:par>
                              <p:par>
                                <p:cTn id="196" presetID="10" presetClass="entr" presetSubtype="0" fill="hold" nodeType="withEffect">
                                  <p:stCondLst>
                                    <p:cond delay="0"/>
                                  </p:stCondLst>
                                  <p:childTnLst>
                                    <p:set>
                                      <p:cBhvr>
                                        <p:cTn id="197" dur="1" fill="hold">
                                          <p:stCondLst>
                                            <p:cond delay="0"/>
                                          </p:stCondLst>
                                        </p:cTn>
                                        <p:tgtEl>
                                          <p:spTgt spid="234"/>
                                        </p:tgtEl>
                                        <p:attrNameLst>
                                          <p:attrName>style.visibility</p:attrName>
                                        </p:attrNameLst>
                                      </p:cBhvr>
                                      <p:to>
                                        <p:strVal val="visible"/>
                                      </p:to>
                                    </p:set>
                                    <p:animEffect transition="in" filter="fade">
                                      <p:cBhvr>
                                        <p:cTn id="198" dur="1000"/>
                                        <p:tgtEl>
                                          <p:spTgt spid="234"/>
                                        </p:tgtEl>
                                      </p:cBhvr>
                                    </p:animEffect>
                                  </p:childTnLst>
                                </p:cTn>
                              </p:par>
                              <p:par>
                                <p:cTn id="199" presetID="10" presetClass="entr" presetSubtype="0" fill="hold" nodeType="withEffect">
                                  <p:stCondLst>
                                    <p:cond delay="0"/>
                                  </p:stCondLst>
                                  <p:childTnLst>
                                    <p:set>
                                      <p:cBhvr>
                                        <p:cTn id="200" dur="1" fill="hold">
                                          <p:stCondLst>
                                            <p:cond delay="0"/>
                                          </p:stCondLst>
                                        </p:cTn>
                                        <p:tgtEl>
                                          <p:spTgt spid="237"/>
                                        </p:tgtEl>
                                        <p:attrNameLst>
                                          <p:attrName>style.visibility</p:attrName>
                                        </p:attrNameLst>
                                      </p:cBhvr>
                                      <p:to>
                                        <p:strVal val="visible"/>
                                      </p:to>
                                    </p:set>
                                    <p:animEffect transition="in" filter="fade">
                                      <p:cBhvr>
                                        <p:cTn id="201" dur="1000"/>
                                        <p:tgtEl>
                                          <p:spTgt spid="237"/>
                                        </p:tgtEl>
                                      </p:cBhvr>
                                    </p:animEffect>
                                  </p:childTnLst>
                                </p:cTn>
                              </p:par>
                              <p:par>
                                <p:cTn id="202" presetID="10" presetClass="entr" presetSubtype="0" fill="hold" nodeType="withEffect">
                                  <p:stCondLst>
                                    <p:cond delay="0"/>
                                  </p:stCondLst>
                                  <p:childTnLst>
                                    <p:set>
                                      <p:cBhvr>
                                        <p:cTn id="203" dur="1" fill="hold">
                                          <p:stCondLst>
                                            <p:cond delay="0"/>
                                          </p:stCondLst>
                                        </p:cTn>
                                        <p:tgtEl>
                                          <p:spTgt spid="238"/>
                                        </p:tgtEl>
                                        <p:attrNameLst>
                                          <p:attrName>style.visibility</p:attrName>
                                        </p:attrNameLst>
                                      </p:cBhvr>
                                      <p:to>
                                        <p:strVal val="visible"/>
                                      </p:to>
                                    </p:set>
                                    <p:animEffect transition="in" filter="fade">
                                      <p:cBhvr>
                                        <p:cTn id="204" dur="1000"/>
                                        <p:tgtEl>
                                          <p:spTgt spid="238"/>
                                        </p:tgtEl>
                                      </p:cBhvr>
                                    </p:animEffect>
                                  </p:childTnLst>
                                </p:cTn>
                              </p:par>
                              <p:par>
                                <p:cTn id="205" presetID="10" presetClass="entr" presetSubtype="0" fill="hold" nodeType="withEffect">
                                  <p:stCondLst>
                                    <p:cond delay="0"/>
                                  </p:stCondLst>
                                  <p:childTnLst>
                                    <p:set>
                                      <p:cBhvr>
                                        <p:cTn id="206" dur="1" fill="hold">
                                          <p:stCondLst>
                                            <p:cond delay="0"/>
                                          </p:stCondLst>
                                        </p:cTn>
                                        <p:tgtEl>
                                          <p:spTgt spid="183"/>
                                        </p:tgtEl>
                                        <p:attrNameLst>
                                          <p:attrName>style.visibility</p:attrName>
                                        </p:attrNameLst>
                                      </p:cBhvr>
                                      <p:to>
                                        <p:strVal val="visible"/>
                                      </p:to>
                                    </p:set>
                                    <p:animEffect transition="in" filter="fade">
                                      <p:cBhvr>
                                        <p:cTn id="207" dur="1000"/>
                                        <p:tgtEl>
                                          <p:spTgt spid="183"/>
                                        </p:tgtEl>
                                      </p:cBhvr>
                                    </p:animEffect>
                                  </p:childTnLst>
                                </p:cTn>
                              </p:par>
                            </p:childTnLst>
                          </p:cTn>
                        </p:par>
                        <p:par>
                          <p:cTn id="208" fill="hold">
                            <p:stCondLst>
                              <p:cond delay="7000"/>
                            </p:stCondLst>
                            <p:childTnLst>
                              <p:par>
                                <p:cTn id="209" presetID="10" presetClass="entr" presetSubtype="0" fill="hold" nodeType="afterEffect">
                                  <p:stCondLst>
                                    <p:cond delay="0"/>
                                  </p:stCondLst>
                                  <p:childTnLst>
                                    <p:set>
                                      <p:cBhvr>
                                        <p:cTn id="210" dur="1" fill="hold">
                                          <p:stCondLst>
                                            <p:cond delay="0"/>
                                          </p:stCondLst>
                                        </p:cTn>
                                        <p:tgtEl>
                                          <p:spTgt spid="194"/>
                                        </p:tgtEl>
                                        <p:attrNameLst>
                                          <p:attrName>style.visibility</p:attrName>
                                        </p:attrNameLst>
                                      </p:cBhvr>
                                      <p:to>
                                        <p:strVal val="visible"/>
                                      </p:to>
                                    </p:set>
                                    <p:animEffect transition="in" filter="fade">
                                      <p:cBhvr>
                                        <p:cTn id="211" dur="1000"/>
                                        <p:tgtEl>
                                          <p:spTgt spid="194"/>
                                        </p:tgtEl>
                                      </p:cBhvr>
                                    </p:animEffect>
                                  </p:childTnLst>
                                </p:cTn>
                              </p:par>
                              <p:par>
                                <p:cTn id="212" presetID="10" presetClass="entr" presetSubtype="0" fill="hold" nodeType="withEffect">
                                  <p:stCondLst>
                                    <p:cond delay="0"/>
                                  </p:stCondLst>
                                  <p:childTnLst>
                                    <p:set>
                                      <p:cBhvr>
                                        <p:cTn id="213" dur="1" fill="hold">
                                          <p:stCondLst>
                                            <p:cond delay="0"/>
                                          </p:stCondLst>
                                        </p:cTn>
                                        <p:tgtEl>
                                          <p:spTgt spid="193"/>
                                        </p:tgtEl>
                                        <p:attrNameLst>
                                          <p:attrName>style.visibility</p:attrName>
                                        </p:attrNameLst>
                                      </p:cBhvr>
                                      <p:to>
                                        <p:strVal val="visible"/>
                                      </p:to>
                                    </p:set>
                                    <p:animEffect transition="in" filter="fade">
                                      <p:cBhvr>
                                        <p:cTn id="214" dur="1000"/>
                                        <p:tgtEl>
                                          <p:spTgt spid="193"/>
                                        </p:tgtEl>
                                      </p:cBhvr>
                                    </p:animEffect>
                                  </p:childTnLst>
                                </p:cTn>
                              </p:par>
                              <p:par>
                                <p:cTn id="215" presetID="10" presetClass="entr" presetSubtype="0" fill="hold" nodeType="withEffect">
                                  <p:stCondLst>
                                    <p:cond delay="0"/>
                                  </p:stCondLst>
                                  <p:childTnLst>
                                    <p:set>
                                      <p:cBhvr>
                                        <p:cTn id="216" dur="1" fill="hold">
                                          <p:stCondLst>
                                            <p:cond delay="0"/>
                                          </p:stCondLst>
                                        </p:cTn>
                                        <p:tgtEl>
                                          <p:spTgt spid="185"/>
                                        </p:tgtEl>
                                        <p:attrNameLst>
                                          <p:attrName>style.visibility</p:attrName>
                                        </p:attrNameLst>
                                      </p:cBhvr>
                                      <p:to>
                                        <p:strVal val="visible"/>
                                      </p:to>
                                    </p:set>
                                    <p:animEffect transition="in" filter="fade">
                                      <p:cBhvr>
                                        <p:cTn id="217" dur="1000"/>
                                        <p:tgtEl>
                                          <p:spTgt spid="185"/>
                                        </p:tgtEl>
                                      </p:cBhvr>
                                    </p:animEffect>
                                  </p:childTnLst>
                                </p:cTn>
                              </p:par>
                              <p:par>
                                <p:cTn id="218" presetID="10" presetClass="entr" presetSubtype="0" fill="hold" nodeType="withEffect">
                                  <p:stCondLst>
                                    <p:cond delay="0"/>
                                  </p:stCondLst>
                                  <p:childTnLst>
                                    <p:set>
                                      <p:cBhvr>
                                        <p:cTn id="219" dur="1" fill="hold">
                                          <p:stCondLst>
                                            <p:cond delay="0"/>
                                          </p:stCondLst>
                                        </p:cTn>
                                        <p:tgtEl>
                                          <p:spTgt spid="184"/>
                                        </p:tgtEl>
                                        <p:attrNameLst>
                                          <p:attrName>style.visibility</p:attrName>
                                        </p:attrNameLst>
                                      </p:cBhvr>
                                      <p:to>
                                        <p:strVal val="visible"/>
                                      </p:to>
                                    </p:set>
                                    <p:animEffect transition="in" filter="fade">
                                      <p:cBhvr>
                                        <p:cTn id="220" dur="1000"/>
                                        <p:tgtEl>
                                          <p:spTgt spid="184"/>
                                        </p:tgtEl>
                                      </p:cBhvr>
                                    </p:animEffect>
                                  </p:childTnLst>
                                </p:cTn>
                              </p:par>
                              <p:par>
                                <p:cTn id="221" presetID="10" presetClass="entr" presetSubtype="0" fill="hold" nodeType="withEffect">
                                  <p:stCondLst>
                                    <p:cond delay="0"/>
                                  </p:stCondLst>
                                  <p:childTnLst>
                                    <p:set>
                                      <p:cBhvr>
                                        <p:cTn id="222" dur="1" fill="hold">
                                          <p:stCondLst>
                                            <p:cond delay="0"/>
                                          </p:stCondLst>
                                        </p:cTn>
                                        <p:tgtEl>
                                          <p:spTgt spid="182"/>
                                        </p:tgtEl>
                                        <p:attrNameLst>
                                          <p:attrName>style.visibility</p:attrName>
                                        </p:attrNameLst>
                                      </p:cBhvr>
                                      <p:to>
                                        <p:strVal val="visible"/>
                                      </p:to>
                                    </p:set>
                                    <p:animEffect transition="in" filter="fade">
                                      <p:cBhvr>
                                        <p:cTn id="223" dur="1000"/>
                                        <p:tgtEl>
                                          <p:spTgt spid="182"/>
                                        </p:tgtEl>
                                      </p:cBhvr>
                                    </p:animEffect>
                                  </p:childTnLst>
                                </p:cTn>
                              </p:par>
                              <p:par>
                                <p:cTn id="224" presetID="10" presetClass="entr" presetSubtype="0" fill="hold" nodeType="withEffect">
                                  <p:stCondLst>
                                    <p:cond delay="0"/>
                                  </p:stCondLst>
                                  <p:childTnLst>
                                    <p:set>
                                      <p:cBhvr>
                                        <p:cTn id="225" dur="1" fill="hold">
                                          <p:stCondLst>
                                            <p:cond delay="0"/>
                                          </p:stCondLst>
                                        </p:cTn>
                                        <p:tgtEl>
                                          <p:spTgt spid="239"/>
                                        </p:tgtEl>
                                        <p:attrNameLst>
                                          <p:attrName>style.visibility</p:attrName>
                                        </p:attrNameLst>
                                      </p:cBhvr>
                                      <p:to>
                                        <p:strVal val="visible"/>
                                      </p:to>
                                    </p:set>
                                    <p:animEffect transition="in" filter="fade">
                                      <p:cBhvr>
                                        <p:cTn id="226" dur="1000"/>
                                        <p:tgtEl>
                                          <p:spTgt spid="239"/>
                                        </p:tgtEl>
                                      </p:cBhvr>
                                    </p:animEffect>
                                  </p:childTnLst>
                                </p:cTn>
                              </p:par>
                            </p:childTnLst>
                          </p:cTn>
                        </p:par>
                        <p:par>
                          <p:cTn id="227" fill="hold">
                            <p:stCondLst>
                              <p:cond delay="8000"/>
                            </p:stCondLst>
                            <p:childTnLst>
                              <p:par>
                                <p:cTn id="228" presetID="10" presetClass="entr" presetSubtype="0" fill="hold" nodeType="afterEffect">
                                  <p:stCondLst>
                                    <p:cond delay="0"/>
                                  </p:stCondLst>
                                  <p:childTnLst>
                                    <p:set>
                                      <p:cBhvr>
                                        <p:cTn id="229" dur="1" fill="hold">
                                          <p:stCondLst>
                                            <p:cond delay="0"/>
                                          </p:stCondLst>
                                        </p:cTn>
                                        <p:tgtEl>
                                          <p:spTgt spid="235"/>
                                        </p:tgtEl>
                                        <p:attrNameLst>
                                          <p:attrName>style.visibility</p:attrName>
                                        </p:attrNameLst>
                                      </p:cBhvr>
                                      <p:to>
                                        <p:strVal val="visible"/>
                                      </p:to>
                                    </p:set>
                                    <p:animEffect transition="in" filter="fade">
                                      <p:cBhvr>
                                        <p:cTn id="230" dur="1000"/>
                                        <p:tgtEl>
                                          <p:spTgt spid="235"/>
                                        </p:tgtEl>
                                      </p:cBhvr>
                                    </p:animEffect>
                                  </p:childTnLst>
                                </p:cTn>
                              </p:par>
                              <p:par>
                                <p:cTn id="231" presetID="10" presetClass="entr" presetSubtype="0" fill="hold" nodeType="withEffect">
                                  <p:stCondLst>
                                    <p:cond delay="0"/>
                                  </p:stCondLst>
                                  <p:childTnLst>
                                    <p:set>
                                      <p:cBhvr>
                                        <p:cTn id="232" dur="1" fill="hold">
                                          <p:stCondLst>
                                            <p:cond delay="0"/>
                                          </p:stCondLst>
                                        </p:cTn>
                                        <p:tgtEl>
                                          <p:spTgt spid="228"/>
                                        </p:tgtEl>
                                        <p:attrNameLst>
                                          <p:attrName>style.visibility</p:attrName>
                                        </p:attrNameLst>
                                      </p:cBhvr>
                                      <p:to>
                                        <p:strVal val="visible"/>
                                      </p:to>
                                    </p:set>
                                    <p:animEffect transition="in" filter="fade">
                                      <p:cBhvr>
                                        <p:cTn id="233" dur="1000"/>
                                        <p:tgtEl>
                                          <p:spTgt spid="228"/>
                                        </p:tgtEl>
                                      </p:cBhvr>
                                    </p:animEffect>
                                  </p:childTnLst>
                                </p:cTn>
                              </p:par>
                              <p:par>
                                <p:cTn id="234" presetID="10" presetClass="entr" presetSubtype="0" fill="hold" nodeType="withEffect">
                                  <p:stCondLst>
                                    <p:cond delay="0"/>
                                  </p:stCondLst>
                                  <p:childTnLst>
                                    <p:set>
                                      <p:cBhvr>
                                        <p:cTn id="235" dur="1" fill="hold">
                                          <p:stCondLst>
                                            <p:cond delay="0"/>
                                          </p:stCondLst>
                                        </p:cTn>
                                        <p:tgtEl>
                                          <p:spTgt spid="231"/>
                                        </p:tgtEl>
                                        <p:attrNameLst>
                                          <p:attrName>style.visibility</p:attrName>
                                        </p:attrNameLst>
                                      </p:cBhvr>
                                      <p:to>
                                        <p:strVal val="visible"/>
                                      </p:to>
                                    </p:set>
                                    <p:animEffect transition="in" filter="fade">
                                      <p:cBhvr>
                                        <p:cTn id="236" dur="1000"/>
                                        <p:tgtEl>
                                          <p:spTgt spid="231"/>
                                        </p:tgtEl>
                                      </p:cBhvr>
                                    </p:animEffect>
                                  </p:childTnLst>
                                </p:cTn>
                              </p:par>
                              <p:par>
                                <p:cTn id="237" presetID="10" presetClass="entr" presetSubtype="0" fill="hold" nodeType="withEffect">
                                  <p:stCondLst>
                                    <p:cond delay="0"/>
                                  </p:stCondLst>
                                  <p:childTnLst>
                                    <p:set>
                                      <p:cBhvr>
                                        <p:cTn id="238" dur="1" fill="hold">
                                          <p:stCondLst>
                                            <p:cond delay="0"/>
                                          </p:stCondLst>
                                        </p:cTn>
                                        <p:tgtEl>
                                          <p:spTgt spid="256"/>
                                        </p:tgtEl>
                                        <p:attrNameLst>
                                          <p:attrName>style.visibility</p:attrName>
                                        </p:attrNameLst>
                                      </p:cBhvr>
                                      <p:to>
                                        <p:strVal val="visible"/>
                                      </p:to>
                                    </p:set>
                                    <p:animEffect transition="in" filter="fade">
                                      <p:cBhvr>
                                        <p:cTn id="239" dur="1000"/>
                                        <p:tgtEl>
                                          <p:spTgt spid="256"/>
                                        </p:tgtEl>
                                      </p:cBhvr>
                                    </p:animEffect>
                                  </p:childTnLst>
                                </p:cTn>
                              </p:par>
                              <p:par>
                                <p:cTn id="240" presetID="10" presetClass="entr" presetSubtype="0" fill="hold" nodeType="withEffect">
                                  <p:stCondLst>
                                    <p:cond delay="0"/>
                                  </p:stCondLst>
                                  <p:childTnLst>
                                    <p:set>
                                      <p:cBhvr>
                                        <p:cTn id="241" dur="1" fill="hold">
                                          <p:stCondLst>
                                            <p:cond delay="0"/>
                                          </p:stCondLst>
                                        </p:cTn>
                                        <p:tgtEl>
                                          <p:spTgt spid="265"/>
                                        </p:tgtEl>
                                        <p:attrNameLst>
                                          <p:attrName>style.visibility</p:attrName>
                                        </p:attrNameLst>
                                      </p:cBhvr>
                                      <p:to>
                                        <p:strVal val="visible"/>
                                      </p:to>
                                    </p:set>
                                    <p:animEffect transition="in" filter="fade">
                                      <p:cBhvr>
                                        <p:cTn id="242" dur="1000"/>
                                        <p:tgtEl>
                                          <p:spTgt spid="265"/>
                                        </p:tgtEl>
                                      </p:cBhvr>
                                    </p:animEffect>
                                  </p:childTnLst>
                                </p:cTn>
                              </p:par>
                              <p:par>
                                <p:cTn id="243" presetID="10" presetClass="entr" presetSubtype="0" fill="hold" nodeType="withEffect">
                                  <p:stCondLst>
                                    <p:cond delay="0"/>
                                  </p:stCondLst>
                                  <p:childTnLst>
                                    <p:set>
                                      <p:cBhvr>
                                        <p:cTn id="244" dur="1" fill="hold">
                                          <p:stCondLst>
                                            <p:cond delay="0"/>
                                          </p:stCondLst>
                                        </p:cTn>
                                        <p:tgtEl>
                                          <p:spTgt spid="261"/>
                                        </p:tgtEl>
                                        <p:attrNameLst>
                                          <p:attrName>style.visibility</p:attrName>
                                        </p:attrNameLst>
                                      </p:cBhvr>
                                      <p:to>
                                        <p:strVal val="visible"/>
                                      </p:to>
                                    </p:set>
                                    <p:animEffect transition="in" filter="fade">
                                      <p:cBhvr>
                                        <p:cTn id="245" dur="1000"/>
                                        <p:tgtEl>
                                          <p:spTgt spid="261"/>
                                        </p:tgtEl>
                                      </p:cBhvr>
                                    </p:animEffect>
                                  </p:childTnLst>
                                </p:cTn>
                              </p:par>
                              <p:par>
                                <p:cTn id="246" presetID="10" presetClass="entr" presetSubtype="0" fill="hold" nodeType="withEffect">
                                  <p:stCondLst>
                                    <p:cond delay="0"/>
                                  </p:stCondLst>
                                  <p:childTnLst>
                                    <p:set>
                                      <p:cBhvr>
                                        <p:cTn id="247" dur="1" fill="hold">
                                          <p:stCondLst>
                                            <p:cond delay="0"/>
                                          </p:stCondLst>
                                        </p:cTn>
                                        <p:tgtEl>
                                          <p:spTgt spid="86"/>
                                        </p:tgtEl>
                                        <p:attrNameLst>
                                          <p:attrName>style.visibility</p:attrName>
                                        </p:attrNameLst>
                                      </p:cBhvr>
                                      <p:to>
                                        <p:strVal val="visible"/>
                                      </p:to>
                                    </p:set>
                                    <p:animEffect transition="in" filter="fade">
                                      <p:cBhvr>
                                        <p:cTn id="248" dur="1000"/>
                                        <p:tgtEl>
                                          <p:spTgt spid="86"/>
                                        </p:tgtEl>
                                      </p:cBhvr>
                                    </p:animEffect>
                                  </p:childTnLst>
                                </p:cTn>
                              </p:par>
                              <p:par>
                                <p:cTn id="249" presetID="10" presetClass="entr" presetSubtype="0" fill="hold" nodeType="withEffect">
                                  <p:stCondLst>
                                    <p:cond delay="0"/>
                                  </p:stCondLst>
                                  <p:childTnLst>
                                    <p:set>
                                      <p:cBhvr>
                                        <p:cTn id="250" dur="1" fill="hold">
                                          <p:stCondLst>
                                            <p:cond delay="0"/>
                                          </p:stCondLst>
                                        </p:cTn>
                                        <p:tgtEl>
                                          <p:spTgt spid="87"/>
                                        </p:tgtEl>
                                        <p:attrNameLst>
                                          <p:attrName>style.visibility</p:attrName>
                                        </p:attrNameLst>
                                      </p:cBhvr>
                                      <p:to>
                                        <p:strVal val="visible"/>
                                      </p:to>
                                    </p:set>
                                    <p:animEffect transition="in" filter="fade">
                                      <p:cBhvr>
                                        <p:cTn id="251" dur="1000"/>
                                        <p:tgtEl>
                                          <p:spTgt spid="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2" name="Group 15"/>
          <p:cNvGrpSpPr>
            <a:grpSpLocks noChangeAspect="1"/>
          </p:cNvGrpSpPr>
          <p:nvPr/>
        </p:nvGrpSpPr>
        <p:grpSpPr bwMode="auto">
          <a:xfrm>
            <a:off x="-107950" y="-387350"/>
            <a:ext cx="9648825" cy="7788275"/>
            <a:chOff x="106343" y="-459735"/>
            <a:chExt cx="9252520" cy="7466872"/>
          </a:xfrm>
        </p:grpSpPr>
        <p:pic>
          <p:nvPicPr>
            <p:cNvPr id="5455" name="Picture 2" descr="http://upload.wikimedia.org/wikipedia/commons/d/db/Map_of_Nova_Scotia-CC-BY-SA_NM.png"/>
            <p:cNvPicPr>
              <a:picLocks noChangeAspect="1" noChangeArrowheads="1"/>
            </p:cNvPicPr>
            <p:nvPr/>
          </p:nvPicPr>
          <p:blipFill>
            <a:blip r:embed="rId3"/>
            <a:srcRect/>
            <a:stretch>
              <a:fillRect/>
            </a:stretch>
          </p:blipFill>
          <p:spPr bwMode="auto">
            <a:xfrm>
              <a:off x="106343" y="-459735"/>
              <a:ext cx="9252520" cy="7466872"/>
            </a:xfrm>
            <a:prstGeom prst="rect">
              <a:avLst/>
            </a:prstGeom>
            <a:noFill/>
            <a:ln w="41275">
              <a:noFill/>
              <a:miter lim="800000"/>
              <a:headEnd/>
              <a:tailEnd/>
            </a:ln>
          </p:spPr>
        </p:pic>
        <p:pic>
          <p:nvPicPr>
            <p:cNvPr id="11" name="Picture 2" descr="https://photos-3.dropbox.com/t/0/AACb6tZlxCFpJowc6mnR7PdnZnawFCjKbcrImPL8qclTTA/12/25813565/png/32x32/3/_/1/2/FB_ProfilePic.png/t9ZtG92LsRUlmqpfwA47U3X77zsCotyOWsAevFlxBw4?size=1024x768"/>
            <p:cNvPicPr>
              <a:picLocks noChangeAspect="1" noChangeArrowheads="1"/>
            </p:cNvPicPr>
            <p:nvPr/>
          </p:nvPicPr>
          <p:blipFill>
            <a:blip r:embed="rId4" cstate="print"/>
            <a:srcRect/>
            <a:stretch>
              <a:fillRect/>
            </a:stretch>
          </p:blipFill>
          <p:spPr bwMode="auto">
            <a:xfrm>
              <a:off x="3705622" y="4581128"/>
              <a:ext cx="348630" cy="360040"/>
            </a:xfrm>
            <a:prstGeom prst="ellipse">
              <a:avLst/>
            </a:prstGeom>
            <a:noFill/>
            <a:ln w="63500" cap="rnd">
              <a:noFill/>
            </a:ln>
            <a:effectLst>
              <a:outerShdw blurRad="50800" dist="50800" dir="5400000" algn="ctr" rotWithShape="0">
                <a:schemeClr val="bg1"/>
              </a:outerShdw>
            </a:effectLst>
            <a:scene3d>
              <a:camera prst="orthographicFront"/>
              <a:lightRig rig="contrasting" dir="t">
                <a:rot lat="0" lon="0" rev="3000000"/>
              </a:lightRig>
            </a:scene3d>
            <a:sp3d extrusionH="76200" contourW="7620">
              <a:bevelT w="95250" h="31750"/>
              <a:extrusionClr>
                <a:schemeClr val="bg1"/>
              </a:extrusionClr>
              <a:contourClr>
                <a:schemeClr val="bg1"/>
              </a:contourClr>
            </a:sp3d>
          </p:spPr>
        </p:pic>
        <p:pic>
          <p:nvPicPr>
            <p:cNvPr id="51" name="Picture 2" descr="https://photos-3.dropbox.com/t/0/AACb6tZlxCFpJowc6mnR7PdnZnawFCjKbcrImPL8qclTTA/12/25813565/png/32x32/3/_/1/2/FB_ProfilePic.png/t9ZtG92LsRUlmqpfwA47U3X77zsCotyOWsAevFlxBw4?size=1024x768"/>
            <p:cNvPicPr>
              <a:picLocks noChangeAspect="1" noChangeArrowheads="1"/>
            </p:cNvPicPr>
            <p:nvPr/>
          </p:nvPicPr>
          <p:blipFill>
            <a:blip r:embed="rId5" cstate="print"/>
            <a:srcRect/>
            <a:stretch>
              <a:fillRect/>
            </a:stretch>
          </p:blipFill>
          <p:spPr bwMode="auto">
            <a:xfrm>
              <a:off x="5076056" y="2564904"/>
              <a:ext cx="348630" cy="360040"/>
            </a:xfrm>
            <a:prstGeom prst="ellipse">
              <a:avLst/>
            </a:prstGeom>
            <a:noFill/>
            <a:ln w="63500" cap="rnd">
              <a:noFill/>
            </a:ln>
            <a:effectLst>
              <a:outerShdw blurRad="50800" dist="50800" dir="5400000" algn="ctr" rotWithShape="0">
                <a:schemeClr val="bg1"/>
              </a:outerShdw>
            </a:effectLst>
            <a:scene3d>
              <a:camera prst="orthographicFront"/>
              <a:lightRig rig="contrasting" dir="t">
                <a:rot lat="0" lon="0" rev="3000000"/>
              </a:lightRig>
            </a:scene3d>
            <a:sp3d extrusionH="76200" contourW="7620">
              <a:bevelT w="95250" h="31750"/>
              <a:extrusionClr>
                <a:schemeClr val="bg1"/>
              </a:extrusionClr>
              <a:contourClr>
                <a:schemeClr val="bg1"/>
              </a:contourClr>
            </a:sp3d>
          </p:spPr>
        </p:pic>
        <p:pic>
          <p:nvPicPr>
            <p:cNvPr id="53" name="Picture 2" descr="https://photos-3.dropbox.com/t/0/AACb6tZlxCFpJowc6mnR7PdnZnawFCjKbcrImPL8qclTTA/12/25813565/png/32x32/3/_/1/2/FB_ProfilePic.png/t9ZtG92LsRUlmqpfwA47U3X77zsCotyOWsAevFlxBw4?size=1024x768"/>
            <p:cNvPicPr>
              <a:picLocks noChangeAspect="1" noChangeArrowheads="1"/>
            </p:cNvPicPr>
            <p:nvPr/>
          </p:nvPicPr>
          <p:blipFill>
            <a:blip r:embed="rId6" cstate="print"/>
            <a:srcRect/>
            <a:stretch>
              <a:fillRect/>
            </a:stretch>
          </p:blipFill>
          <p:spPr bwMode="auto">
            <a:xfrm>
              <a:off x="3635896" y="4383790"/>
              <a:ext cx="338422" cy="349497"/>
            </a:xfrm>
            <a:prstGeom prst="ellipse">
              <a:avLst/>
            </a:prstGeom>
            <a:noFill/>
            <a:ln w="63500" cap="rnd">
              <a:noFill/>
            </a:ln>
            <a:effectLst>
              <a:outerShdw blurRad="50800" dist="50800" dir="5400000" algn="ctr" rotWithShape="0">
                <a:schemeClr val="bg1"/>
              </a:outerShdw>
            </a:effectLst>
            <a:scene3d>
              <a:camera prst="orthographicFront"/>
              <a:lightRig rig="contrasting" dir="t">
                <a:rot lat="0" lon="0" rev="3000000"/>
              </a:lightRig>
            </a:scene3d>
            <a:sp3d extrusionH="76200" contourW="7620">
              <a:bevelT w="95250" h="31750"/>
              <a:extrusionClr>
                <a:schemeClr val="bg1"/>
              </a:extrusionClr>
              <a:contourClr>
                <a:schemeClr val="bg1"/>
              </a:contourClr>
            </a:sp3d>
          </p:spPr>
        </p:pic>
        <p:pic>
          <p:nvPicPr>
            <p:cNvPr id="54" name="Picture 2" descr="https://photos-3.dropbox.com/t/0/AACb6tZlxCFpJowc6mnR7PdnZnawFCjKbcrImPL8qclTTA/12/25813565/png/32x32/3/_/1/2/FB_ProfilePic.png/t9ZtG92LsRUlmqpfwA47U3X77zsCotyOWsAevFlxBw4?size=1024x768"/>
            <p:cNvPicPr>
              <a:picLocks noChangeAspect="1" noChangeArrowheads="1"/>
            </p:cNvPicPr>
            <p:nvPr/>
          </p:nvPicPr>
          <p:blipFill>
            <a:blip r:embed="rId5" cstate="print"/>
            <a:srcRect/>
            <a:stretch>
              <a:fillRect/>
            </a:stretch>
          </p:blipFill>
          <p:spPr bwMode="auto">
            <a:xfrm>
              <a:off x="2555776" y="4581128"/>
              <a:ext cx="348630" cy="360040"/>
            </a:xfrm>
            <a:prstGeom prst="ellipse">
              <a:avLst/>
            </a:prstGeom>
            <a:noFill/>
            <a:ln w="63500" cap="rnd">
              <a:noFill/>
            </a:ln>
            <a:effectLst>
              <a:outerShdw blurRad="50800" dist="50800" dir="5400000" algn="ctr" rotWithShape="0">
                <a:schemeClr val="bg1"/>
              </a:outerShdw>
            </a:effectLst>
            <a:scene3d>
              <a:camera prst="orthographicFront"/>
              <a:lightRig rig="contrasting" dir="t">
                <a:rot lat="0" lon="0" rev="3000000"/>
              </a:lightRig>
            </a:scene3d>
            <a:sp3d extrusionH="76200" contourW="7620">
              <a:bevelT w="95250" h="31750"/>
              <a:extrusionClr>
                <a:schemeClr val="bg1"/>
              </a:extrusionClr>
              <a:contourClr>
                <a:schemeClr val="bg1"/>
              </a:contourClr>
            </a:sp3d>
          </p:spPr>
        </p:pic>
        <p:pic>
          <p:nvPicPr>
            <p:cNvPr id="55" name="Picture 2" descr="https://photos-3.dropbox.com/t/0/AACb6tZlxCFpJowc6mnR7PdnZnawFCjKbcrImPL8qclTTA/12/25813565/png/32x32/3/_/1/2/FB_ProfilePic.png/t9ZtG92LsRUlmqpfwA47U3X77zsCotyOWsAevFlxBw4?size=1024x768"/>
            <p:cNvPicPr>
              <a:picLocks noChangeAspect="1" noChangeArrowheads="1"/>
            </p:cNvPicPr>
            <p:nvPr/>
          </p:nvPicPr>
          <p:blipFill>
            <a:blip r:embed="rId5" cstate="print"/>
            <a:srcRect/>
            <a:stretch>
              <a:fillRect/>
            </a:stretch>
          </p:blipFill>
          <p:spPr bwMode="auto">
            <a:xfrm>
              <a:off x="2771800" y="3501008"/>
              <a:ext cx="348630" cy="360040"/>
            </a:xfrm>
            <a:prstGeom prst="ellipse">
              <a:avLst/>
            </a:prstGeom>
            <a:noFill/>
            <a:ln w="63500" cap="rnd">
              <a:noFill/>
            </a:ln>
            <a:effectLst>
              <a:outerShdw blurRad="50800" dist="50800" dir="5400000" algn="ctr" rotWithShape="0">
                <a:schemeClr val="bg1"/>
              </a:outerShdw>
            </a:effectLst>
            <a:scene3d>
              <a:camera prst="orthographicFront"/>
              <a:lightRig rig="contrasting" dir="t">
                <a:rot lat="0" lon="0" rev="3000000"/>
              </a:lightRig>
            </a:scene3d>
            <a:sp3d extrusionH="76200" contourW="7620">
              <a:bevelT w="95250" h="31750"/>
              <a:extrusionClr>
                <a:schemeClr val="bg1"/>
              </a:extrusionClr>
              <a:contourClr>
                <a:schemeClr val="bg1"/>
              </a:contourClr>
            </a:sp3d>
          </p:spPr>
        </p:pic>
        <p:pic>
          <p:nvPicPr>
            <p:cNvPr id="56" name="Picture 2" descr="https://photos-3.dropbox.com/t/0/AACb6tZlxCFpJowc6mnR7PdnZnawFCjKbcrImPL8qclTTA/12/25813565/png/32x32/3/_/1/2/FB_ProfilePic.png/t9ZtG92LsRUlmqpfwA47U3X77zsCotyOWsAevFlxBw4?size=1024x768"/>
            <p:cNvPicPr>
              <a:picLocks noChangeAspect="1" noChangeArrowheads="1"/>
            </p:cNvPicPr>
            <p:nvPr/>
          </p:nvPicPr>
          <p:blipFill>
            <a:blip r:embed="rId7" cstate="print"/>
            <a:srcRect/>
            <a:stretch>
              <a:fillRect/>
            </a:stretch>
          </p:blipFill>
          <p:spPr bwMode="auto">
            <a:xfrm>
              <a:off x="4082582" y="3126068"/>
              <a:ext cx="367749" cy="379785"/>
            </a:xfrm>
            <a:prstGeom prst="ellipse">
              <a:avLst/>
            </a:prstGeom>
            <a:noFill/>
            <a:ln w="63500" cap="rnd">
              <a:noFill/>
            </a:ln>
            <a:effectLst>
              <a:outerShdw blurRad="50800" dist="50800" dir="5400000" algn="ctr" rotWithShape="0">
                <a:schemeClr val="bg1"/>
              </a:outerShdw>
            </a:effectLst>
            <a:scene3d>
              <a:camera prst="orthographicFront"/>
              <a:lightRig rig="contrasting" dir="t">
                <a:rot lat="0" lon="0" rev="3000000"/>
              </a:lightRig>
            </a:scene3d>
            <a:sp3d extrusionH="76200" contourW="7620">
              <a:bevelT w="95250" h="31750"/>
              <a:extrusionClr>
                <a:schemeClr val="bg1"/>
              </a:extrusionClr>
              <a:contourClr>
                <a:schemeClr val="bg1"/>
              </a:contourClr>
            </a:sp3d>
          </p:spPr>
        </p:pic>
        <p:pic>
          <p:nvPicPr>
            <p:cNvPr id="50" name="Picture 2" descr="https://photos-3.dropbox.com/t/0/AACb6tZlxCFpJowc6mnR7PdnZnawFCjKbcrImPL8qclTTA/12/25813565/png/32x32/3/_/1/2/FB_ProfilePic.png/t9ZtG92LsRUlmqpfwA47U3X77zsCotyOWsAevFlxBw4?size=1024x768"/>
            <p:cNvPicPr>
              <a:picLocks noChangeAspect="1" noChangeArrowheads="1"/>
            </p:cNvPicPr>
            <p:nvPr/>
          </p:nvPicPr>
          <p:blipFill>
            <a:blip r:embed="rId8" cstate="print"/>
            <a:srcRect/>
            <a:stretch>
              <a:fillRect/>
            </a:stretch>
          </p:blipFill>
          <p:spPr bwMode="auto">
            <a:xfrm>
              <a:off x="7236296" y="2366892"/>
              <a:ext cx="396351" cy="409323"/>
            </a:xfrm>
            <a:prstGeom prst="ellipse">
              <a:avLst/>
            </a:prstGeom>
            <a:noFill/>
            <a:ln w="63500" cap="rnd">
              <a:noFill/>
            </a:ln>
            <a:effectLst>
              <a:outerShdw blurRad="50800" dist="50800" dir="5400000" algn="ctr" rotWithShape="0">
                <a:schemeClr val="bg1"/>
              </a:outerShdw>
            </a:effectLst>
            <a:scene3d>
              <a:camera prst="orthographicFront"/>
              <a:lightRig rig="contrasting" dir="t">
                <a:rot lat="0" lon="0" rev="3000000"/>
              </a:lightRig>
            </a:scene3d>
            <a:sp3d extrusionH="76200" contourW="7620">
              <a:bevelT w="95250" h="31750"/>
              <a:extrusionClr>
                <a:schemeClr val="bg1"/>
              </a:extrusionClr>
              <a:contourClr>
                <a:schemeClr val="bg1"/>
              </a:contourClr>
            </a:sp3d>
          </p:spPr>
        </p:pic>
      </p:grpSp>
      <p:grpSp>
        <p:nvGrpSpPr>
          <p:cNvPr id="3" name="Group 547"/>
          <p:cNvGrpSpPr>
            <a:grpSpLocks/>
          </p:cNvGrpSpPr>
          <p:nvPr/>
        </p:nvGrpSpPr>
        <p:grpSpPr bwMode="auto">
          <a:xfrm>
            <a:off x="6659563" y="2133600"/>
            <a:ext cx="1930400" cy="1019175"/>
            <a:chOff x="6563125" y="2023361"/>
            <a:chExt cx="1929797" cy="1019487"/>
          </a:xfrm>
        </p:grpSpPr>
        <p:sp>
          <p:nvSpPr>
            <p:cNvPr id="93" name="Oval 92"/>
            <p:cNvSpPr/>
            <p:nvPr/>
          </p:nvSpPr>
          <p:spPr bwMode="auto">
            <a:xfrm rot="20928711">
              <a:off x="7626003" y="2703023"/>
              <a:ext cx="67943" cy="67959"/>
            </a:xfrm>
            <a:prstGeom prst="ellipse">
              <a:avLst/>
            </a:prstGeom>
            <a:solidFill>
              <a:schemeClr val="bg1"/>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94" name="Oval 93"/>
            <p:cNvSpPr/>
            <p:nvPr/>
          </p:nvSpPr>
          <p:spPr bwMode="auto">
            <a:xfrm rot="20928711">
              <a:off x="7443026" y="2503050"/>
              <a:ext cx="67943" cy="67959"/>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95" name="Oval 94"/>
            <p:cNvSpPr/>
            <p:nvPr/>
          </p:nvSpPr>
          <p:spPr bwMode="auto">
            <a:xfrm rot="20928711">
              <a:off x="7897804" y="2431159"/>
              <a:ext cx="67943" cy="67959"/>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96" name="Oval 95"/>
            <p:cNvSpPr/>
            <p:nvPr/>
          </p:nvSpPr>
          <p:spPr bwMode="auto">
            <a:xfrm rot="20928711">
              <a:off x="7110504" y="2222458"/>
              <a:ext cx="67943" cy="67959"/>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97" name="Oval 96"/>
            <p:cNvSpPr/>
            <p:nvPr/>
          </p:nvSpPr>
          <p:spPr bwMode="auto">
            <a:xfrm rot="20928711">
              <a:off x="7163973" y="2142605"/>
              <a:ext cx="67943" cy="67959"/>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98" name="Oval 97"/>
            <p:cNvSpPr/>
            <p:nvPr/>
          </p:nvSpPr>
          <p:spPr bwMode="auto">
            <a:xfrm rot="20928711">
              <a:off x="6922996" y="2675205"/>
              <a:ext cx="67943" cy="67959"/>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99" name="Oval 98"/>
            <p:cNvSpPr/>
            <p:nvPr/>
          </p:nvSpPr>
          <p:spPr bwMode="auto">
            <a:xfrm rot="20928711">
              <a:off x="7218298" y="2703023"/>
              <a:ext cx="67943" cy="67959"/>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100" name="Oval 99"/>
            <p:cNvSpPr/>
            <p:nvPr/>
          </p:nvSpPr>
          <p:spPr bwMode="auto">
            <a:xfrm rot="20928711">
              <a:off x="7150349" y="2703024"/>
              <a:ext cx="67943" cy="67959"/>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101" name="Oval 100"/>
            <p:cNvSpPr/>
            <p:nvPr/>
          </p:nvSpPr>
          <p:spPr bwMode="auto">
            <a:xfrm rot="20928711">
              <a:off x="7043116" y="2582166"/>
              <a:ext cx="67943" cy="67959"/>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102" name="Oval 101"/>
            <p:cNvSpPr/>
            <p:nvPr/>
          </p:nvSpPr>
          <p:spPr bwMode="auto">
            <a:xfrm rot="20928711">
              <a:off x="7060694" y="2671056"/>
              <a:ext cx="67943" cy="67959"/>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103" name="Oval 102"/>
            <p:cNvSpPr/>
            <p:nvPr/>
          </p:nvSpPr>
          <p:spPr bwMode="auto">
            <a:xfrm rot="20928711">
              <a:off x="7088041" y="2342361"/>
              <a:ext cx="67943" cy="67959"/>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104" name="Oval 103"/>
            <p:cNvSpPr/>
            <p:nvPr/>
          </p:nvSpPr>
          <p:spPr bwMode="auto">
            <a:xfrm rot="20928711">
              <a:off x="6697411" y="2234908"/>
              <a:ext cx="67943" cy="67959"/>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105" name="Oval 104"/>
            <p:cNvSpPr/>
            <p:nvPr/>
          </p:nvSpPr>
          <p:spPr bwMode="auto">
            <a:xfrm rot="20928711">
              <a:off x="7026030" y="2262262"/>
              <a:ext cx="67943" cy="67959"/>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106" name="Oval 105"/>
            <p:cNvSpPr/>
            <p:nvPr/>
          </p:nvSpPr>
          <p:spPr bwMode="auto">
            <a:xfrm rot="20928711">
              <a:off x="7309723" y="2529422"/>
              <a:ext cx="67943" cy="67959"/>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107" name="Oval 106"/>
            <p:cNvSpPr/>
            <p:nvPr/>
          </p:nvSpPr>
          <p:spPr bwMode="auto">
            <a:xfrm rot="20928711">
              <a:off x="7897804" y="2635058"/>
              <a:ext cx="67943" cy="67959"/>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108" name="Oval 107"/>
            <p:cNvSpPr/>
            <p:nvPr/>
          </p:nvSpPr>
          <p:spPr bwMode="auto">
            <a:xfrm rot="20928711">
              <a:off x="6958887" y="2506463"/>
              <a:ext cx="67943" cy="67959"/>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109" name="Oval 108"/>
            <p:cNvSpPr/>
            <p:nvPr/>
          </p:nvSpPr>
          <p:spPr bwMode="auto">
            <a:xfrm rot="20928711">
              <a:off x="7127836" y="2426855"/>
              <a:ext cx="67943" cy="67959"/>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110" name="Oval 109"/>
            <p:cNvSpPr/>
            <p:nvPr/>
          </p:nvSpPr>
          <p:spPr bwMode="auto">
            <a:xfrm rot="20928711">
              <a:off x="7172271" y="2418065"/>
              <a:ext cx="67943" cy="67959"/>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111" name="Oval 110"/>
            <p:cNvSpPr/>
            <p:nvPr/>
          </p:nvSpPr>
          <p:spPr bwMode="auto">
            <a:xfrm rot="20928711">
              <a:off x="7082399" y="2431157"/>
              <a:ext cx="67943" cy="67959"/>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112" name="Oval 111"/>
            <p:cNvSpPr/>
            <p:nvPr/>
          </p:nvSpPr>
          <p:spPr bwMode="auto">
            <a:xfrm rot="20928711">
              <a:off x="8309989" y="2100616"/>
              <a:ext cx="67943" cy="67959"/>
            </a:xfrm>
            <a:prstGeom prst="ellipse">
              <a:avLst/>
            </a:prstGeom>
            <a:solidFill>
              <a:schemeClr val="bg1"/>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113" name="Oval 112"/>
            <p:cNvSpPr/>
            <p:nvPr/>
          </p:nvSpPr>
          <p:spPr bwMode="auto">
            <a:xfrm rot="20928711">
              <a:off x="7349518" y="2613916"/>
              <a:ext cx="67943" cy="67959"/>
            </a:xfrm>
            <a:prstGeom prst="ellipse">
              <a:avLst/>
            </a:prstGeom>
            <a:solidFill>
              <a:schemeClr val="bg1"/>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114" name="Oval 113"/>
            <p:cNvSpPr/>
            <p:nvPr/>
          </p:nvSpPr>
          <p:spPr bwMode="auto">
            <a:xfrm rot="20928711">
              <a:off x="8376396" y="2202937"/>
              <a:ext cx="67943" cy="67959"/>
            </a:xfrm>
            <a:prstGeom prst="ellipse">
              <a:avLst/>
            </a:prstGeom>
            <a:solidFill>
              <a:schemeClr val="bg1"/>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115" name="Oval 114"/>
            <p:cNvSpPr/>
            <p:nvPr/>
          </p:nvSpPr>
          <p:spPr bwMode="auto">
            <a:xfrm rot="20928711">
              <a:off x="7218299" y="2635057"/>
              <a:ext cx="67943" cy="67959"/>
            </a:xfrm>
            <a:prstGeom prst="ellipse">
              <a:avLst/>
            </a:prstGeom>
            <a:solidFill>
              <a:schemeClr val="bg1"/>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116" name="Oval 115"/>
            <p:cNvSpPr/>
            <p:nvPr/>
          </p:nvSpPr>
          <p:spPr bwMode="auto">
            <a:xfrm rot="20928711">
              <a:off x="7208408" y="2133814"/>
              <a:ext cx="67943" cy="67959"/>
            </a:xfrm>
            <a:prstGeom prst="ellipse">
              <a:avLst/>
            </a:prstGeom>
            <a:solidFill>
              <a:schemeClr val="bg1"/>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117" name="Oval 116"/>
            <p:cNvSpPr/>
            <p:nvPr/>
          </p:nvSpPr>
          <p:spPr bwMode="auto">
            <a:xfrm rot="20928711">
              <a:off x="7897804" y="2363191"/>
              <a:ext cx="67943" cy="67959"/>
            </a:xfrm>
            <a:prstGeom prst="ellipse">
              <a:avLst/>
            </a:prstGeom>
            <a:solidFill>
              <a:schemeClr val="bg1"/>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118" name="Oval 117"/>
            <p:cNvSpPr/>
            <p:nvPr/>
          </p:nvSpPr>
          <p:spPr bwMode="auto">
            <a:xfrm rot="20928711">
              <a:off x="6719383" y="2346020"/>
              <a:ext cx="67943" cy="67959"/>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119" name="Oval 118"/>
            <p:cNvSpPr/>
            <p:nvPr/>
          </p:nvSpPr>
          <p:spPr bwMode="auto">
            <a:xfrm rot="20928711">
              <a:off x="6789938" y="2586071"/>
              <a:ext cx="67943" cy="67959"/>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120" name="Oval 119"/>
            <p:cNvSpPr/>
            <p:nvPr/>
          </p:nvSpPr>
          <p:spPr bwMode="auto">
            <a:xfrm rot="20928711">
              <a:off x="7829854" y="2635057"/>
              <a:ext cx="67943" cy="67959"/>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121" name="Oval 120"/>
            <p:cNvSpPr/>
            <p:nvPr/>
          </p:nvSpPr>
          <p:spPr bwMode="auto">
            <a:xfrm rot="20928711">
              <a:off x="7218299" y="2770988"/>
              <a:ext cx="67943" cy="67959"/>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122" name="Oval 121"/>
            <p:cNvSpPr/>
            <p:nvPr/>
          </p:nvSpPr>
          <p:spPr bwMode="auto">
            <a:xfrm rot="20928711">
              <a:off x="7109277" y="2799994"/>
              <a:ext cx="67943" cy="67959"/>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123" name="Oval 122"/>
            <p:cNvSpPr/>
            <p:nvPr/>
          </p:nvSpPr>
          <p:spPr bwMode="auto">
            <a:xfrm rot="20928711">
              <a:off x="7122460" y="2866662"/>
              <a:ext cx="67943" cy="67959"/>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124" name="Oval 123"/>
            <p:cNvSpPr/>
            <p:nvPr/>
          </p:nvSpPr>
          <p:spPr bwMode="auto">
            <a:xfrm rot="20928711">
              <a:off x="7078272" y="2759945"/>
              <a:ext cx="67943" cy="67959"/>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125" name="Oval 124"/>
            <p:cNvSpPr/>
            <p:nvPr/>
          </p:nvSpPr>
          <p:spPr bwMode="auto">
            <a:xfrm rot="20928711">
              <a:off x="6821190" y="2510613"/>
              <a:ext cx="67943" cy="67959"/>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126" name="Oval 125"/>
            <p:cNvSpPr/>
            <p:nvPr/>
          </p:nvSpPr>
          <p:spPr bwMode="auto">
            <a:xfrm rot="20928711">
              <a:off x="8237556" y="2023361"/>
              <a:ext cx="67943" cy="67959"/>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127" name="Oval 126"/>
            <p:cNvSpPr/>
            <p:nvPr/>
          </p:nvSpPr>
          <p:spPr bwMode="auto">
            <a:xfrm rot="20928711">
              <a:off x="6745995" y="2363847"/>
              <a:ext cx="67943" cy="67959"/>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128" name="Oval 127"/>
            <p:cNvSpPr/>
            <p:nvPr/>
          </p:nvSpPr>
          <p:spPr bwMode="auto">
            <a:xfrm rot="20928711">
              <a:off x="6927145" y="2812935"/>
              <a:ext cx="67943" cy="67959"/>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129" name="Oval 128"/>
            <p:cNvSpPr/>
            <p:nvPr/>
          </p:nvSpPr>
          <p:spPr bwMode="auto">
            <a:xfrm rot="20928711">
              <a:off x="7856611" y="2259585"/>
              <a:ext cx="67943" cy="67959"/>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130" name="Oval 129"/>
            <p:cNvSpPr/>
            <p:nvPr/>
          </p:nvSpPr>
          <p:spPr bwMode="auto">
            <a:xfrm rot="20928711">
              <a:off x="7286250" y="2974889"/>
              <a:ext cx="67943" cy="67959"/>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131" name="Oval 130"/>
            <p:cNvSpPr/>
            <p:nvPr/>
          </p:nvSpPr>
          <p:spPr bwMode="auto">
            <a:xfrm rot="20928711">
              <a:off x="7842936" y="2423933"/>
              <a:ext cx="67943" cy="67959"/>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132" name="Oval 131"/>
            <p:cNvSpPr/>
            <p:nvPr/>
          </p:nvSpPr>
          <p:spPr bwMode="auto">
            <a:xfrm rot="20928711">
              <a:off x="7118802" y="2497918"/>
              <a:ext cx="67943" cy="67959"/>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133" name="Oval 132"/>
            <p:cNvSpPr/>
            <p:nvPr/>
          </p:nvSpPr>
          <p:spPr bwMode="auto">
            <a:xfrm rot="20928711">
              <a:off x="7047756" y="2488881"/>
              <a:ext cx="67943" cy="67959"/>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134" name="Oval 133"/>
            <p:cNvSpPr/>
            <p:nvPr/>
          </p:nvSpPr>
          <p:spPr bwMode="auto">
            <a:xfrm rot="20928711">
              <a:off x="7020653" y="2702069"/>
              <a:ext cx="67943" cy="67959"/>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135" name="Oval 134"/>
            <p:cNvSpPr/>
            <p:nvPr/>
          </p:nvSpPr>
          <p:spPr bwMode="auto">
            <a:xfrm rot="20928711">
              <a:off x="7256745" y="2378261"/>
              <a:ext cx="67943" cy="67959"/>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136" name="Oval 135"/>
            <p:cNvSpPr/>
            <p:nvPr/>
          </p:nvSpPr>
          <p:spPr bwMode="auto">
            <a:xfrm rot="20928711">
              <a:off x="7438387" y="2596334"/>
              <a:ext cx="67943" cy="67959"/>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137" name="Oval 136"/>
            <p:cNvSpPr/>
            <p:nvPr/>
          </p:nvSpPr>
          <p:spPr bwMode="auto">
            <a:xfrm rot="20928711">
              <a:off x="7402741" y="2649570"/>
              <a:ext cx="67943" cy="67959"/>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138" name="Oval 137"/>
            <p:cNvSpPr/>
            <p:nvPr/>
          </p:nvSpPr>
          <p:spPr bwMode="auto">
            <a:xfrm rot="20928711">
              <a:off x="7029197" y="2862021"/>
              <a:ext cx="67943" cy="67959"/>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139" name="Oval 138"/>
            <p:cNvSpPr/>
            <p:nvPr/>
          </p:nvSpPr>
          <p:spPr bwMode="auto">
            <a:xfrm rot="20928711">
              <a:off x="7693954" y="2770989"/>
              <a:ext cx="67943" cy="67959"/>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140" name="Oval 139"/>
            <p:cNvSpPr/>
            <p:nvPr/>
          </p:nvSpPr>
          <p:spPr bwMode="auto">
            <a:xfrm rot="20928711">
              <a:off x="6882955" y="2706219"/>
              <a:ext cx="67943" cy="67959"/>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141" name="Oval 140"/>
            <p:cNvSpPr/>
            <p:nvPr/>
          </p:nvSpPr>
          <p:spPr bwMode="auto">
            <a:xfrm rot="20928711">
              <a:off x="7965755" y="2499125"/>
              <a:ext cx="67943" cy="67959"/>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142" name="Oval 141"/>
            <p:cNvSpPr/>
            <p:nvPr/>
          </p:nvSpPr>
          <p:spPr bwMode="auto">
            <a:xfrm rot="20928711">
              <a:off x="6563125" y="2723310"/>
              <a:ext cx="67943" cy="67959"/>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143" name="Oval 142"/>
            <p:cNvSpPr/>
            <p:nvPr/>
          </p:nvSpPr>
          <p:spPr bwMode="auto">
            <a:xfrm rot="20928711">
              <a:off x="6829242" y="2901579"/>
              <a:ext cx="67943" cy="67959"/>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144" name="Oval 143"/>
            <p:cNvSpPr/>
            <p:nvPr/>
          </p:nvSpPr>
          <p:spPr bwMode="auto">
            <a:xfrm rot="20928711">
              <a:off x="7615880" y="2676679"/>
              <a:ext cx="67943" cy="67959"/>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145" name="Oval 144"/>
            <p:cNvSpPr/>
            <p:nvPr/>
          </p:nvSpPr>
          <p:spPr bwMode="auto">
            <a:xfrm rot="20928711">
              <a:off x="6958642" y="2621970"/>
              <a:ext cx="67943" cy="67959"/>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146" name="Oval 145"/>
            <p:cNvSpPr/>
            <p:nvPr/>
          </p:nvSpPr>
          <p:spPr bwMode="auto">
            <a:xfrm rot="20928711">
              <a:off x="7473787" y="2658606"/>
              <a:ext cx="67943" cy="67959"/>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147" name="Oval 146"/>
            <p:cNvSpPr/>
            <p:nvPr/>
          </p:nvSpPr>
          <p:spPr bwMode="auto">
            <a:xfrm rot="20928711">
              <a:off x="7292636" y="2209518"/>
              <a:ext cx="67943" cy="67959"/>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148" name="Oval 147"/>
            <p:cNvSpPr/>
            <p:nvPr/>
          </p:nvSpPr>
          <p:spPr bwMode="auto">
            <a:xfrm rot="20928711">
              <a:off x="7793863" y="2526009"/>
              <a:ext cx="67943" cy="67959"/>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149" name="Oval 148"/>
            <p:cNvSpPr/>
            <p:nvPr/>
          </p:nvSpPr>
          <p:spPr bwMode="auto">
            <a:xfrm rot="20928711">
              <a:off x="7897805" y="2295226"/>
              <a:ext cx="67943" cy="67959"/>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150" name="Oval 149"/>
            <p:cNvSpPr/>
            <p:nvPr/>
          </p:nvSpPr>
          <p:spPr bwMode="auto">
            <a:xfrm rot="20928711">
              <a:off x="7965755" y="2431158"/>
              <a:ext cx="67943" cy="67959"/>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151" name="Oval 150"/>
            <p:cNvSpPr/>
            <p:nvPr/>
          </p:nvSpPr>
          <p:spPr bwMode="auto">
            <a:xfrm rot="20928711">
              <a:off x="8345636" y="2047381"/>
              <a:ext cx="67943" cy="67959"/>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152" name="Oval 151"/>
            <p:cNvSpPr/>
            <p:nvPr/>
          </p:nvSpPr>
          <p:spPr bwMode="auto">
            <a:xfrm rot="20928711">
              <a:off x="8141041" y="2180224"/>
              <a:ext cx="67943" cy="67959"/>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153" name="Oval 152"/>
            <p:cNvSpPr/>
            <p:nvPr/>
          </p:nvSpPr>
          <p:spPr bwMode="auto">
            <a:xfrm rot="20928711">
              <a:off x="8243338" y="2113802"/>
              <a:ext cx="67943" cy="67959"/>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154" name="Oval 153"/>
            <p:cNvSpPr/>
            <p:nvPr/>
          </p:nvSpPr>
          <p:spPr bwMode="auto">
            <a:xfrm rot="20928711">
              <a:off x="8108755" y="2312824"/>
              <a:ext cx="67943" cy="67959"/>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155" name="Oval 154"/>
            <p:cNvSpPr/>
            <p:nvPr/>
          </p:nvSpPr>
          <p:spPr bwMode="auto">
            <a:xfrm rot="20928711">
              <a:off x="8256521" y="2180469"/>
              <a:ext cx="67943" cy="67959"/>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156" name="Oval 155"/>
            <p:cNvSpPr/>
            <p:nvPr/>
          </p:nvSpPr>
          <p:spPr bwMode="auto">
            <a:xfrm rot="20928711">
              <a:off x="8256276" y="2295976"/>
              <a:ext cx="67943" cy="67959"/>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157" name="Oval 156"/>
            <p:cNvSpPr/>
            <p:nvPr/>
          </p:nvSpPr>
          <p:spPr bwMode="auto">
            <a:xfrm rot="20928711">
              <a:off x="8336111" y="2349457"/>
              <a:ext cx="67943" cy="67959"/>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158" name="Oval 157"/>
            <p:cNvSpPr/>
            <p:nvPr/>
          </p:nvSpPr>
          <p:spPr bwMode="auto">
            <a:xfrm rot="20928711">
              <a:off x="8273853" y="2384865"/>
              <a:ext cx="67943" cy="67959"/>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159" name="Oval 158"/>
            <p:cNvSpPr/>
            <p:nvPr/>
          </p:nvSpPr>
          <p:spPr bwMode="auto">
            <a:xfrm rot="20928711">
              <a:off x="8278248" y="2407088"/>
              <a:ext cx="67943" cy="67959"/>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160" name="Oval 159"/>
            <p:cNvSpPr/>
            <p:nvPr/>
          </p:nvSpPr>
          <p:spPr bwMode="auto">
            <a:xfrm rot="20928711">
              <a:off x="8424979" y="2331875"/>
              <a:ext cx="67943" cy="67959"/>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161" name="Oval 160"/>
            <p:cNvSpPr/>
            <p:nvPr/>
          </p:nvSpPr>
          <p:spPr bwMode="auto">
            <a:xfrm rot="20928711">
              <a:off x="8367361" y="2273999"/>
              <a:ext cx="67943" cy="67959"/>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162" name="Oval 161"/>
            <p:cNvSpPr/>
            <p:nvPr/>
          </p:nvSpPr>
          <p:spPr bwMode="auto">
            <a:xfrm rot="20928711">
              <a:off x="8185229" y="2286939"/>
              <a:ext cx="67943" cy="67959"/>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163" name="Oval 162"/>
            <p:cNvSpPr/>
            <p:nvPr/>
          </p:nvSpPr>
          <p:spPr bwMode="auto">
            <a:xfrm rot="20928711">
              <a:off x="8334569" y="2444818"/>
              <a:ext cx="67943" cy="67959"/>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164" name="Oval 163"/>
            <p:cNvSpPr/>
            <p:nvPr/>
          </p:nvSpPr>
          <p:spPr bwMode="auto">
            <a:xfrm rot="20928711">
              <a:off x="8390890" y="2482547"/>
              <a:ext cx="67943" cy="67959"/>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165" name="Oval 164"/>
            <p:cNvSpPr/>
            <p:nvPr/>
          </p:nvSpPr>
          <p:spPr bwMode="auto">
            <a:xfrm rot="20928711">
              <a:off x="7803143" y="2339438"/>
              <a:ext cx="67943" cy="67959"/>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166" name="Oval 165"/>
            <p:cNvSpPr/>
            <p:nvPr/>
          </p:nvSpPr>
          <p:spPr bwMode="auto">
            <a:xfrm rot="20928711">
              <a:off x="7996111" y="2237365"/>
              <a:ext cx="67943" cy="67959"/>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167" name="Oval 166"/>
            <p:cNvSpPr/>
            <p:nvPr/>
          </p:nvSpPr>
          <p:spPr bwMode="auto">
            <a:xfrm rot="20928711">
              <a:off x="7150349" y="2091326"/>
              <a:ext cx="67943" cy="67959"/>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grpSp>
      <p:grpSp>
        <p:nvGrpSpPr>
          <p:cNvPr id="4" name="Group 168"/>
          <p:cNvGrpSpPr>
            <a:grpSpLocks noChangeAspect="1"/>
          </p:cNvGrpSpPr>
          <p:nvPr/>
        </p:nvGrpSpPr>
        <p:grpSpPr bwMode="auto">
          <a:xfrm rot="-2560634">
            <a:off x="1573213" y="4668838"/>
            <a:ext cx="1970087" cy="973137"/>
            <a:chOff x="2555776" y="1412776"/>
            <a:chExt cx="6264696" cy="3096344"/>
          </a:xfrm>
        </p:grpSpPr>
        <p:sp>
          <p:nvSpPr>
            <p:cNvPr id="170" name="Oval 169"/>
            <p:cNvSpPr/>
            <p:nvPr/>
          </p:nvSpPr>
          <p:spPr>
            <a:xfrm>
              <a:off x="5220072" y="2636912"/>
              <a:ext cx="216024" cy="216024"/>
            </a:xfrm>
            <a:prstGeom prst="ellipse">
              <a:avLst/>
            </a:prstGeom>
            <a:solidFill>
              <a:schemeClr val="bg1"/>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171" name="Oval 170"/>
            <p:cNvSpPr/>
            <p:nvPr/>
          </p:nvSpPr>
          <p:spPr>
            <a:xfrm>
              <a:off x="5436096" y="2780928"/>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172" name="Oval 171"/>
            <p:cNvSpPr/>
            <p:nvPr/>
          </p:nvSpPr>
          <p:spPr>
            <a:xfrm>
              <a:off x="6588224" y="2060848"/>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173" name="Oval 172"/>
            <p:cNvSpPr/>
            <p:nvPr/>
          </p:nvSpPr>
          <p:spPr>
            <a:xfrm>
              <a:off x="4572000" y="1700808"/>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174" name="Oval 173"/>
            <p:cNvSpPr/>
            <p:nvPr/>
          </p:nvSpPr>
          <p:spPr>
            <a:xfrm>
              <a:off x="4788024" y="1484784"/>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175" name="Oval 174"/>
            <p:cNvSpPr/>
            <p:nvPr/>
          </p:nvSpPr>
          <p:spPr>
            <a:xfrm>
              <a:off x="3707904" y="2996952"/>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176" name="Oval 175"/>
            <p:cNvSpPr/>
            <p:nvPr/>
          </p:nvSpPr>
          <p:spPr>
            <a:xfrm>
              <a:off x="4499992" y="2780928"/>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180" name="Oval 179"/>
            <p:cNvSpPr/>
            <p:nvPr/>
          </p:nvSpPr>
          <p:spPr>
            <a:xfrm>
              <a:off x="4499992" y="2852936"/>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191" name="Oval 190"/>
            <p:cNvSpPr/>
            <p:nvPr/>
          </p:nvSpPr>
          <p:spPr>
            <a:xfrm>
              <a:off x="4139952" y="2780928"/>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192" name="Oval 191"/>
            <p:cNvSpPr/>
            <p:nvPr/>
          </p:nvSpPr>
          <p:spPr>
            <a:xfrm>
              <a:off x="4139952" y="3068960"/>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209" name="Oval 208"/>
            <p:cNvSpPr/>
            <p:nvPr/>
          </p:nvSpPr>
          <p:spPr>
            <a:xfrm>
              <a:off x="4427984" y="2060848"/>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210" name="Oval 209"/>
            <p:cNvSpPr/>
            <p:nvPr/>
          </p:nvSpPr>
          <p:spPr>
            <a:xfrm>
              <a:off x="3275856" y="1484784"/>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211" name="Oval 210"/>
            <p:cNvSpPr/>
            <p:nvPr/>
          </p:nvSpPr>
          <p:spPr>
            <a:xfrm>
              <a:off x="4283968" y="1772816"/>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212" name="Oval 211"/>
            <p:cNvSpPr/>
            <p:nvPr/>
          </p:nvSpPr>
          <p:spPr>
            <a:xfrm>
              <a:off x="5004048" y="2780928"/>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213" name="Oval 212"/>
            <p:cNvSpPr/>
            <p:nvPr/>
          </p:nvSpPr>
          <p:spPr>
            <a:xfrm>
              <a:off x="5076056" y="2564904"/>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214" name="Oval 213"/>
            <p:cNvSpPr/>
            <p:nvPr/>
          </p:nvSpPr>
          <p:spPr>
            <a:xfrm>
              <a:off x="3923928" y="2492896"/>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215" name="Oval 214"/>
            <p:cNvSpPr/>
            <p:nvPr/>
          </p:nvSpPr>
          <p:spPr>
            <a:xfrm>
              <a:off x="4499992" y="2348880"/>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216" name="Oval 215"/>
            <p:cNvSpPr/>
            <p:nvPr/>
          </p:nvSpPr>
          <p:spPr>
            <a:xfrm>
              <a:off x="4644008" y="2348880"/>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217" name="Oval 216"/>
            <p:cNvSpPr/>
            <p:nvPr/>
          </p:nvSpPr>
          <p:spPr>
            <a:xfrm>
              <a:off x="4716016" y="2420888"/>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218" name="Oval 217"/>
            <p:cNvSpPr/>
            <p:nvPr/>
          </p:nvSpPr>
          <p:spPr>
            <a:xfrm>
              <a:off x="8388424" y="2060848"/>
              <a:ext cx="216024" cy="216024"/>
            </a:xfrm>
            <a:prstGeom prst="ellipse">
              <a:avLst/>
            </a:prstGeom>
            <a:solidFill>
              <a:schemeClr val="bg1"/>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219" name="Oval 218"/>
            <p:cNvSpPr/>
            <p:nvPr/>
          </p:nvSpPr>
          <p:spPr>
            <a:xfrm>
              <a:off x="5076056" y="3068960"/>
              <a:ext cx="216024" cy="216024"/>
            </a:xfrm>
            <a:prstGeom prst="ellipse">
              <a:avLst/>
            </a:prstGeom>
            <a:solidFill>
              <a:schemeClr val="bg1"/>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220" name="Oval 219"/>
            <p:cNvSpPr/>
            <p:nvPr/>
          </p:nvSpPr>
          <p:spPr>
            <a:xfrm>
              <a:off x="8532440" y="2420888"/>
              <a:ext cx="216024" cy="216024"/>
            </a:xfrm>
            <a:prstGeom prst="ellipse">
              <a:avLst/>
            </a:prstGeom>
            <a:solidFill>
              <a:schemeClr val="bg1"/>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221" name="Oval 220"/>
            <p:cNvSpPr/>
            <p:nvPr/>
          </p:nvSpPr>
          <p:spPr>
            <a:xfrm>
              <a:off x="4716016" y="2780928"/>
              <a:ext cx="216024" cy="216024"/>
            </a:xfrm>
            <a:prstGeom prst="ellipse">
              <a:avLst/>
            </a:prstGeom>
            <a:solidFill>
              <a:schemeClr val="bg1"/>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222" name="Oval 221"/>
            <p:cNvSpPr/>
            <p:nvPr/>
          </p:nvSpPr>
          <p:spPr>
            <a:xfrm>
              <a:off x="4932040" y="1484784"/>
              <a:ext cx="216024" cy="216024"/>
            </a:xfrm>
            <a:prstGeom prst="ellipse">
              <a:avLst/>
            </a:prstGeom>
            <a:solidFill>
              <a:schemeClr val="bg1"/>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223" name="Oval 222"/>
            <p:cNvSpPr/>
            <p:nvPr/>
          </p:nvSpPr>
          <p:spPr>
            <a:xfrm>
              <a:off x="6660232" y="2204864"/>
              <a:ext cx="216024" cy="216024"/>
            </a:xfrm>
            <a:prstGeom prst="ellipse">
              <a:avLst/>
            </a:prstGeom>
            <a:solidFill>
              <a:schemeClr val="bg1"/>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253" name="Oval 252"/>
            <p:cNvSpPr/>
            <p:nvPr/>
          </p:nvSpPr>
          <p:spPr>
            <a:xfrm>
              <a:off x="3275856" y="1844824"/>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271" name="Oval 270"/>
            <p:cNvSpPr/>
            <p:nvPr/>
          </p:nvSpPr>
          <p:spPr>
            <a:xfrm>
              <a:off x="3347864" y="2636912"/>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272" name="Oval 271"/>
            <p:cNvSpPr/>
            <p:nvPr/>
          </p:nvSpPr>
          <p:spPr>
            <a:xfrm>
              <a:off x="5220072" y="2420888"/>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273" name="Oval 272"/>
            <p:cNvSpPr/>
            <p:nvPr/>
          </p:nvSpPr>
          <p:spPr>
            <a:xfrm>
              <a:off x="4533528" y="3102496"/>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274" name="Oval 273"/>
            <p:cNvSpPr/>
            <p:nvPr/>
          </p:nvSpPr>
          <p:spPr>
            <a:xfrm>
              <a:off x="4211960" y="3501008"/>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275" name="Oval 274"/>
            <p:cNvSpPr/>
            <p:nvPr/>
          </p:nvSpPr>
          <p:spPr>
            <a:xfrm>
              <a:off x="4211960" y="3717032"/>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276" name="Oval 275"/>
            <p:cNvSpPr/>
            <p:nvPr/>
          </p:nvSpPr>
          <p:spPr>
            <a:xfrm>
              <a:off x="4139952" y="3356992"/>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277" name="Oval 276"/>
            <p:cNvSpPr/>
            <p:nvPr/>
          </p:nvSpPr>
          <p:spPr>
            <a:xfrm>
              <a:off x="3491880" y="2420888"/>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278" name="Oval 277"/>
            <p:cNvSpPr/>
            <p:nvPr/>
          </p:nvSpPr>
          <p:spPr>
            <a:xfrm>
              <a:off x="4901952" y="3542928"/>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279" name="Oval 278"/>
            <p:cNvSpPr/>
            <p:nvPr/>
          </p:nvSpPr>
          <p:spPr>
            <a:xfrm>
              <a:off x="3347864" y="1916832"/>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280" name="Oval 279"/>
            <p:cNvSpPr/>
            <p:nvPr/>
          </p:nvSpPr>
          <p:spPr>
            <a:xfrm>
              <a:off x="3635896" y="3429000"/>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281" name="Oval 280"/>
            <p:cNvSpPr/>
            <p:nvPr/>
          </p:nvSpPr>
          <p:spPr>
            <a:xfrm>
              <a:off x="6876256" y="2276872"/>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282" name="Oval 281"/>
            <p:cNvSpPr/>
            <p:nvPr/>
          </p:nvSpPr>
          <p:spPr>
            <a:xfrm>
              <a:off x="4932040" y="4293096"/>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283" name="Oval 282"/>
            <p:cNvSpPr/>
            <p:nvPr/>
          </p:nvSpPr>
          <p:spPr>
            <a:xfrm>
              <a:off x="6732240" y="2780928"/>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284" name="Oval 283"/>
            <p:cNvSpPr/>
            <p:nvPr/>
          </p:nvSpPr>
          <p:spPr>
            <a:xfrm>
              <a:off x="4427984" y="2564904"/>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285" name="Oval 284"/>
            <p:cNvSpPr/>
            <p:nvPr/>
          </p:nvSpPr>
          <p:spPr>
            <a:xfrm>
              <a:off x="4211960" y="2492896"/>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286" name="Oval 285"/>
            <p:cNvSpPr/>
            <p:nvPr/>
          </p:nvSpPr>
          <p:spPr>
            <a:xfrm>
              <a:off x="3995936" y="3140968"/>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287" name="Oval 286"/>
            <p:cNvSpPr/>
            <p:nvPr/>
          </p:nvSpPr>
          <p:spPr>
            <a:xfrm>
              <a:off x="4932040" y="2276872"/>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288" name="Oval 287"/>
            <p:cNvSpPr/>
            <p:nvPr/>
          </p:nvSpPr>
          <p:spPr>
            <a:xfrm>
              <a:off x="5364088" y="3068960"/>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289" name="Oval 288"/>
            <p:cNvSpPr/>
            <p:nvPr/>
          </p:nvSpPr>
          <p:spPr>
            <a:xfrm>
              <a:off x="5220072" y="3212976"/>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290" name="Oval 289"/>
            <p:cNvSpPr/>
            <p:nvPr/>
          </p:nvSpPr>
          <p:spPr>
            <a:xfrm>
              <a:off x="3923928" y="3645024"/>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291" name="Oval 290"/>
            <p:cNvSpPr/>
            <p:nvPr/>
          </p:nvSpPr>
          <p:spPr>
            <a:xfrm>
              <a:off x="5220072" y="3501008"/>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292" name="Oval 291"/>
            <p:cNvSpPr/>
            <p:nvPr/>
          </p:nvSpPr>
          <p:spPr>
            <a:xfrm>
              <a:off x="3563888" y="3068960"/>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293" name="Oval 292"/>
            <p:cNvSpPr/>
            <p:nvPr/>
          </p:nvSpPr>
          <p:spPr>
            <a:xfrm>
              <a:off x="4716016" y="2996952"/>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294" name="Oval 293"/>
            <p:cNvSpPr/>
            <p:nvPr/>
          </p:nvSpPr>
          <p:spPr>
            <a:xfrm>
              <a:off x="2555776" y="2924944"/>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295" name="Oval 294"/>
            <p:cNvSpPr/>
            <p:nvPr/>
          </p:nvSpPr>
          <p:spPr>
            <a:xfrm>
              <a:off x="3275856" y="3645024"/>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296" name="Oval 295"/>
            <p:cNvSpPr/>
            <p:nvPr/>
          </p:nvSpPr>
          <p:spPr>
            <a:xfrm>
              <a:off x="5868144" y="3429000"/>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297" name="Oval 296"/>
            <p:cNvSpPr/>
            <p:nvPr/>
          </p:nvSpPr>
          <p:spPr>
            <a:xfrm>
              <a:off x="3851920" y="2852936"/>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298" name="Oval 297"/>
            <p:cNvSpPr/>
            <p:nvPr/>
          </p:nvSpPr>
          <p:spPr>
            <a:xfrm>
              <a:off x="5436096" y="3284984"/>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299" name="Oval 298"/>
            <p:cNvSpPr/>
            <p:nvPr/>
          </p:nvSpPr>
          <p:spPr>
            <a:xfrm>
              <a:off x="5148064" y="1772816"/>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300" name="Oval 299"/>
            <p:cNvSpPr/>
            <p:nvPr/>
          </p:nvSpPr>
          <p:spPr>
            <a:xfrm>
              <a:off x="6516216" y="3068960"/>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301" name="Oval 300"/>
            <p:cNvSpPr/>
            <p:nvPr/>
          </p:nvSpPr>
          <p:spPr>
            <a:xfrm>
              <a:off x="6948264" y="2492896"/>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302" name="Oval 301"/>
            <p:cNvSpPr/>
            <p:nvPr/>
          </p:nvSpPr>
          <p:spPr>
            <a:xfrm>
              <a:off x="6876256" y="1916832"/>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303" name="Oval 302"/>
            <p:cNvSpPr/>
            <p:nvPr/>
          </p:nvSpPr>
          <p:spPr>
            <a:xfrm>
              <a:off x="8532440" y="1916832"/>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304" name="Oval 303"/>
            <p:cNvSpPr/>
            <p:nvPr/>
          </p:nvSpPr>
          <p:spPr>
            <a:xfrm>
              <a:off x="7812360" y="2204864"/>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305" name="Oval 304"/>
            <p:cNvSpPr/>
            <p:nvPr/>
          </p:nvSpPr>
          <p:spPr>
            <a:xfrm>
              <a:off x="8172400" y="2060848"/>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306" name="Oval 305"/>
            <p:cNvSpPr/>
            <p:nvPr/>
          </p:nvSpPr>
          <p:spPr>
            <a:xfrm>
              <a:off x="7629872" y="2598440"/>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307" name="Oval 306"/>
            <p:cNvSpPr/>
            <p:nvPr/>
          </p:nvSpPr>
          <p:spPr>
            <a:xfrm>
              <a:off x="8172400" y="2276872"/>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308" name="Oval 307"/>
            <p:cNvSpPr/>
            <p:nvPr/>
          </p:nvSpPr>
          <p:spPr>
            <a:xfrm>
              <a:off x="8100392" y="2636912"/>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309" name="Oval 308"/>
            <p:cNvSpPr/>
            <p:nvPr/>
          </p:nvSpPr>
          <p:spPr>
            <a:xfrm>
              <a:off x="8316416" y="2852936"/>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310" name="Oval 309"/>
            <p:cNvSpPr/>
            <p:nvPr/>
          </p:nvSpPr>
          <p:spPr>
            <a:xfrm>
              <a:off x="8100392" y="2924944"/>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311" name="Oval 310"/>
            <p:cNvSpPr/>
            <p:nvPr/>
          </p:nvSpPr>
          <p:spPr>
            <a:xfrm>
              <a:off x="8100392" y="2996952"/>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312" name="Oval 311"/>
            <p:cNvSpPr/>
            <p:nvPr/>
          </p:nvSpPr>
          <p:spPr>
            <a:xfrm>
              <a:off x="8604448" y="2852936"/>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313" name="Oval 312"/>
            <p:cNvSpPr/>
            <p:nvPr/>
          </p:nvSpPr>
          <p:spPr>
            <a:xfrm>
              <a:off x="8460432" y="2636912"/>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314" name="Oval 313"/>
            <p:cNvSpPr/>
            <p:nvPr/>
          </p:nvSpPr>
          <p:spPr>
            <a:xfrm>
              <a:off x="7884368" y="2564904"/>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315" name="Oval 314"/>
            <p:cNvSpPr/>
            <p:nvPr/>
          </p:nvSpPr>
          <p:spPr>
            <a:xfrm>
              <a:off x="8252792" y="3149352"/>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316" name="Oval 315"/>
            <p:cNvSpPr/>
            <p:nvPr/>
          </p:nvSpPr>
          <p:spPr>
            <a:xfrm>
              <a:off x="8405192" y="3301752"/>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317" name="Oval 316"/>
            <p:cNvSpPr/>
            <p:nvPr/>
          </p:nvSpPr>
          <p:spPr>
            <a:xfrm>
              <a:off x="6660232" y="2492896"/>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318" name="Oval 317"/>
            <p:cNvSpPr/>
            <p:nvPr/>
          </p:nvSpPr>
          <p:spPr>
            <a:xfrm>
              <a:off x="7325072" y="2293640"/>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319" name="Oval 318"/>
            <p:cNvSpPr/>
            <p:nvPr/>
          </p:nvSpPr>
          <p:spPr>
            <a:xfrm>
              <a:off x="5364088" y="1412776"/>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grpSp>
      <p:grpSp>
        <p:nvGrpSpPr>
          <p:cNvPr id="5" name="Group 319"/>
          <p:cNvGrpSpPr>
            <a:grpSpLocks noChangeAspect="1"/>
          </p:cNvGrpSpPr>
          <p:nvPr/>
        </p:nvGrpSpPr>
        <p:grpSpPr bwMode="auto">
          <a:xfrm rot="-724642">
            <a:off x="1855788" y="3640138"/>
            <a:ext cx="1971675" cy="974725"/>
            <a:chOff x="2555776" y="1412776"/>
            <a:chExt cx="6264696" cy="3096344"/>
          </a:xfrm>
        </p:grpSpPr>
        <p:sp>
          <p:nvSpPr>
            <p:cNvPr id="321" name="Oval 320"/>
            <p:cNvSpPr/>
            <p:nvPr/>
          </p:nvSpPr>
          <p:spPr>
            <a:xfrm>
              <a:off x="5220072" y="2636912"/>
              <a:ext cx="216024" cy="216024"/>
            </a:xfrm>
            <a:prstGeom prst="ellipse">
              <a:avLst/>
            </a:prstGeom>
            <a:solidFill>
              <a:schemeClr val="bg1"/>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322" name="Oval 321"/>
            <p:cNvSpPr/>
            <p:nvPr/>
          </p:nvSpPr>
          <p:spPr>
            <a:xfrm>
              <a:off x="5436096" y="2780928"/>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323" name="Oval 322"/>
            <p:cNvSpPr/>
            <p:nvPr/>
          </p:nvSpPr>
          <p:spPr>
            <a:xfrm>
              <a:off x="6588224" y="2060848"/>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324" name="Oval 323"/>
            <p:cNvSpPr/>
            <p:nvPr/>
          </p:nvSpPr>
          <p:spPr>
            <a:xfrm>
              <a:off x="4572000" y="1700808"/>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325" name="Oval 324"/>
            <p:cNvSpPr/>
            <p:nvPr/>
          </p:nvSpPr>
          <p:spPr>
            <a:xfrm>
              <a:off x="4788024" y="1484784"/>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326" name="Oval 325"/>
            <p:cNvSpPr/>
            <p:nvPr/>
          </p:nvSpPr>
          <p:spPr>
            <a:xfrm>
              <a:off x="3707904" y="2996952"/>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327" name="Oval 326"/>
            <p:cNvSpPr/>
            <p:nvPr/>
          </p:nvSpPr>
          <p:spPr>
            <a:xfrm>
              <a:off x="4499992" y="2780928"/>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328" name="Oval 327"/>
            <p:cNvSpPr/>
            <p:nvPr/>
          </p:nvSpPr>
          <p:spPr>
            <a:xfrm>
              <a:off x="4499992" y="2852936"/>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329" name="Oval 328"/>
            <p:cNvSpPr/>
            <p:nvPr/>
          </p:nvSpPr>
          <p:spPr>
            <a:xfrm>
              <a:off x="4139952" y="2780928"/>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330" name="Oval 329"/>
            <p:cNvSpPr/>
            <p:nvPr/>
          </p:nvSpPr>
          <p:spPr>
            <a:xfrm>
              <a:off x="4139952" y="3068960"/>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331" name="Oval 330"/>
            <p:cNvSpPr/>
            <p:nvPr/>
          </p:nvSpPr>
          <p:spPr>
            <a:xfrm>
              <a:off x="4427984" y="2060848"/>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332" name="Oval 331"/>
            <p:cNvSpPr/>
            <p:nvPr/>
          </p:nvSpPr>
          <p:spPr>
            <a:xfrm>
              <a:off x="3275856" y="1484784"/>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333" name="Oval 332"/>
            <p:cNvSpPr/>
            <p:nvPr/>
          </p:nvSpPr>
          <p:spPr>
            <a:xfrm>
              <a:off x="4283968" y="1772816"/>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334" name="Oval 333"/>
            <p:cNvSpPr/>
            <p:nvPr/>
          </p:nvSpPr>
          <p:spPr>
            <a:xfrm>
              <a:off x="5004048" y="2780928"/>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335" name="Oval 334"/>
            <p:cNvSpPr/>
            <p:nvPr/>
          </p:nvSpPr>
          <p:spPr>
            <a:xfrm>
              <a:off x="5076056" y="2564904"/>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336" name="Oval 335"/>
            <p:cNvSpPr/>
            <p:nvPr/>
          </p:nvSpPr>
          <p:spPr>
            <a:xfrm>
              <a:off x="3923928" y="2492896"/>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337" name="Oval 336"/>
            <p:cNvSpPr/>
            <p:nvPr/>
          </p:nvSpPr>
          <p:spPr>
            <a:xfrm>
              <a:off x="4499992" y="2348880"/>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338" name="Oval 337"/>
            <p:cNvSpPr/>
            <p:nvPr/>
          </p:nvSpPr>
          <p:spPr>
            <a:xfrm>
              <a:off x="4644008" y="2348880"/>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339" name="Oval 338"/>
            <p:cNvSpPr/>
            <p:nvPr/>
          </p:nvSpPr>
          <p:spPr>
            <a:xfrm>
              <a:off x="4716016" y="2420888"/>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340" name="Oval 339"/>
            <p:cNvSpPr/>
            <p:nvPr/>
          </p:nvSpPr>
          <p:spPr>
            <a:xfrm>
              <a:off x="8388424" y="2060848"/>
              <a:ext cx="216024" cy="216024"/>
            </a:xfrm>
            <a:prstGeom prst="ellipse">
              <a:avLst/>
            </a:prstGeom>
            <a:solidFill>
              <a:schemeClr val="bg1"/>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341" name="Oval 340"/>
            <p:cNvSpPr/>
            <p:nvPr/>
          </p:nvSpPr>
          <p:spPr>
            <a:xfrm>
              <a:off x="5076056" y="3068960"/>
              <a:ext cx="216024" cy="216024"/>
            </a:xfrm>
            <a:prstGeom prst="ellipse">
              <a:avLst/>
            </a:prstGeom>
            <a:solidFill>
              <a:schemeClr val="bg1"/>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342" name="Oval 341"/>
            <p:cNvSpPr/>
            <p:nvPr/>
          </p:nvSpPr>
          <p:spPr>
            <a:xfrm>
              <a:off x="8532440" y="2420888"/>
              <a:ext cx="216024" cy="216024"/>
            </a:xfrm>
            <a:prstGeom prst="ellipse">
              <a:avLst/>
            </a:prstGeom>
            <a:solidFill>
              <a:schemeClr val="bg1"/>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343" name="Oval 342"/>
            <p:cNvSpPr/>
            <p:nvPr/>
          </p:nvSpPr>
          <p:spPr>
            <a:xfrm>
              <a:off x="4716016" y="2780928"/>
              <a:ext cx="216024" cy="216024"/>
            </a:xfrm>
            <a:prstGeom prst="ellipse">
              <a:avLst/>
            </a:prstGeom>
            <a:solidFill>
              <a:schemeClr val="bg1"/>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344" name="Oval 343"/>
            <p:cNvSpPr/>
            <p:nvPr/>
          </p:nvSpPr>
          <p:spPr>
            <a:xfrm>
              <a:off x="4932040" y="1484784"/>
              <a:ext cx="216024" cy="216024"/>
            </a:xfrm>
            <a:prstGeom prst="ellipse">
              <a:avLst/>
            </a:prstGeom>
            <a:solidFill>
              <a:schemeClr val="bg1"/>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345" name="Oval 344"/>
            <p:cNvSpPr/>
            <p:nvPr/>
          </p:nvSpPr>
          <p:spPr>
            <a:xfrm>
              <a:off x="6660232" y="2204864"/>
              <a:ext cx="216024" cy="216024"/>
            </a:xfrm>
            <a:prstGeom prst="ellipse">
              <a:avLst/>
            </a:prstGeom>
            <a:solidFill>
              <a:schemeClr val="bg1"/>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346" name="Oval 345"/>
            <p:cNvSpPr/>
            <p:nvPr/>
          </p:nvSpPr>
          <p:spPr>
            <a:xfrm>
              <a:off x="3275856" y="1844824"/>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347" name="Oval 346"/>
            <p:cNvSpPr/>
            <p:nvPr/>
          </p:nvSpPr>
          <p:spPr>
            <a:xfrm>
              <a:off x="3347864" y="2636912"/>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348" name="Oval 347"/>
            <p:cNvSpPr/>
            <p:nvPr/>
          </p:nvSpPr>
          <p:spPr>
            <a:xfrm>
              <a:off x="5220072" y="2420888"/>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349" name="Oval 348"/>
            <p:cNvSpPr/>
            <p:nvPr/>
          </p:nvSpPr>
          <p:spPr>
            <a:xfrm>
              <a:off x="4533528" y="3102496"/>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350" name="Oval 349"/>
            <p:cNvSpPr/>
            <p:nvPr/>
          </p:nvSpPr>
          <p:spPr>
            <a:xfrm>
              <a:off x="4211960" y="3501008"/>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351" name="Oval 350"/>
            <p:cNvSpPr/>
            <p:nvPr/>
          </p:nvSpPr>
          <p:spPr>
            <a:xfrm>
              <a:off x="4211960" y="3717032"/>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352" name="Oval 351"/>
            <p:cNvSpPr/>
            <p:nvPr/>
          </p:nvSpPr>
          <p:spPr>
            <a:xfrm>
              <a:off x="4139952" y="3356992"/>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353" name="Oval 352"/>
            <p:cNvSpPr/>
            <p:nvPr/>
          </p:nvSpPr>
          <p:spPr>
            <a:xfrm>
              <a:off x="3491880" y="2420888"/>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354" name="Oval 353"/>
            <p:cNvSpPr/>
            <p:nvPr/>
          </p:nvSpPr>
          <p:spPr>
            <a:xfrm>
              <a:off x="4901952" y="3542928"/>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355" name="Oval 354"/>
            <p:cNvSpPr/>
            <p:nvPr/>
          </p:nvSpPr>
          <p:spPr>
            <a:xfrm>
              <a:off x="3347864" y="1916832"/>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356" name="Oval 355"/>
            <p:cNvSpPr/>
            <p:nvPr/>
          </p:nvSpPr>
          <p:spPr>
            <a:xfrm>
              <a:off x="3635896" y="3429000"/>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357" name="Oval 356"/>
            <p:cNvSpPr/>
            <p:nvPr/>
          </p:nvSpPr>
          <p:spPr>
            <a:xfrm>
              <a:off x="6876256" y="2276872"/>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358" name="Oval 357"/>
            <p:cNvSpPr/>
            <p:nvPr/>
          </p:nvSpPr>
          <p:spPr>
            <a:xfrm>
              <a:off x="4932040" y="4293096"/>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359" name="Oval 358"/>
            <p:cNvSpPr/>
            <p:nvPr/>
          </p:nvSpPr>
          <p:spPr>
            <a:xfrm>
              <a:off x="6732240" y="2780928"/>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360" name="Oval 359"/>
            <p:cNvSpPr/>
            <p:nvPr/>
          </p:nvSpPr>
          <p:spPr>
            <a:xfrm>
              <a:off x="4427984" y="2564904"/>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361" name="Oval 360"/>
            <p:cNvSpPr/>
            <p:nvPr/>
          </p:nvSpPr>
          <p:spPr>
            <a:xfrm>
              <a:off x="4211960" y="2492896"/>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362" name="Oval 361"/>
            <p:cNvSpPr/>
            <p:nvPr/>
          </p:nvSpPr>
          <p:spPr>
            <a:xfrm>
              <a:off x="3995936" y="3140968"/>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363" name="Oval 362"/>
            <p:cNvSpPr/>
            <p:nvPr/>
          </p:nvSpPr>
          <p:spPr>
            <a:xfrm>
              <a:off x="4932040" y="2276872"/>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364" name="Oval 363"/>
            <p:cNvSpPr/>
            <p:nvPr/>
          </p:nvSpPr>
          <p:spPr>
            <a:xfrm>
              <a:off x="5364088" y="3068960"/>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365" name="Oval 364"/>
            <p:cNvSpPr/>
            <p:nvPr/>
          </p:nvSpPr>
          <p:spPr>
            <a:xfrm>
              <a:off x="5220072" y="3212976"/>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366" name="Oval 365"/>
            <p:cNvSpPr/>
            <p:nvPr/>
          </p:nvSpPr>
          <p:spPr>
            <a:xfrm>
              <a:off x="3923928" y="3645024"/>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367" name="Oval 366"/>
            <p:cNvSpPr/>
            <p:nvPr/>
          </p:nvSpPr>
          <p:spPr>
            <a:xfrm>
              <a:off x="5220072" y="3501008"/>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368" name="Oval 367"/>
            <p:cNvSpPr/>
            <p:nvPr/>
          </p:nvSpPr>
          <p:spPr>
            <a:xfrm>
              <a:off x="3563888" y="3068960"/>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369" name="Oval 368"/>
            <p:cNvSpPr/>
            <p:nvPr/>
          </p:nvSpPr>
          <p:spPr>
            <a:xfrm>
              <a:off x="4716016" y="2996952"/>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370" name="Oval 369"/>
            <p:cNvSpPr/>
            <p:nvPr/>
          </p:nvSpPr>
          <p:spPr>
            <a:xfrm>
              <a:off x="2555776" y="2924944"/>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371" name="Oval 370"/>
            <p:cNvSpPr/>
            <p:nvPr/>
          </p:nvSpPr>
          <p:spPr>
            <a:xfrm>
              <a:off x="3275856" y="3645024"/>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372" name="Oval 371"/>
            <p:cNvSpPr/>
            <p:nvPr/>
          </p:nvSpPr>
          <p:spPr>
            <a:xfrm>
              <a:off x="5868144" y="3429000"/>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373" name="Oval 372"/>
            <p:cNvSpPr/>
            <p:nvPr/>
          </p:nvSpPr>
          <p:spPr>
            <a:xfrm>
              <a:off x="3851920" y="2852936"/>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374" name="Oval 373"/>
            <p:cNvSpPr/>
            <p:nvPr/>
          </p:nvSpPr>
          <p:spPr>
            <a:xfrm>
              <a:off x="5436096" y="3284984"/>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375" name="Oval 374"/>
            <p:cNvSpPr/>
            <p:nvPr/>
          </p:nvSpPr>
          <p:spPr>
            <a:xfrm>
              <a:off x="5148064" y="1772816"/>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376" name="Oval 375"/>
            <p:cNvSpPr/>
            <p:nvPr/>
          </p:nvSpPr>
          <p:spPr>
            <a:xfrm>
              <a:off x="6516216" y="3068960"/>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377" name="Oval 376"/>
            <p:cNvSpPr/>
            <p:nvPr/>
          </p:nvSpPr>
          <p:spPr>
            <a:xfrm>
              <a:off x="6948264" y="2492896"/>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378" name="Oval 377"/>
            <p:cNvSpPr/>
            <p:nvPr/>
          </p:nvSpPr>
          <p:spPr>
            <a:xfrm>
              <a:off x="6876256" y="1916832"/>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379" name="Oval 378"/>
            <p:cNvSpPr/>
            <p:nvPr/>
          </p:nvSpPr>
          <p:spPr>
            <a:xfrm>
              <a:off x="8532440" y="1916832"/>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380" name="Oval 379"/>
            <p:cNvSpPr/>
            <p:nvPr/>
          </p:nvSpPr>
          <p:spPr>
            <a:xfrm>
              <a:off x="7812360" y="2204864"/>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381" name="Oval 380"/>
            <p:cNvSpPr/>
            <p:nvPr/>
          </p:nvSpPr>
          <p:spPr>
            <a:xfrm>
              <a:off x="8172400" y="2060848"/>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382" name="Oval 381"/>
            <p:cNvSpPr/>
            <p:nvPr/>
          </p:nvSpPr>
          <p:spPr>
            <a:xfrm>
              <a:off x="7629872" y="2598440"/>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383" name="Oval 382"/>
            <p:cNvSpPr/>
            <p:nvPr/>
          </p:nvSpPr>
          <p:spPr>
            <a:xfrm>
              <a:off x="8172400" y="2276872"/>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384" name="Oval 383"/>
            <p:cNvSpPr/>
            <p:nvPr/>
          </p:nvSpPr>
          <p:spPr>
            <a:xfrm>
              <a:off x="8100392" y="2636912"/>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385" name="Oval 384"/>
            <p:cNvSpPr/>
            <p:nvPr/>
          </p:nvSpPr>
          <p:spPr>
            <a:xfrm>
              <a:off x="8316416" y="2852936"/>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386" name="Oval 385"/>
            <p:cNvSpPr/>
            <p:nvPr/>
          </p:nvSpPr>
          <p:spPr>
            <a:xfrm>
              <a:off x="8100392" y="2924944"/>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387" name="Oval 386"/>
            <p:cNvSpPr/>
            <p:nvPr/>
          </p:nvSpPr>
          <p:spPr>
            <a:xfrm>
              <a:off x="8100392" y="2996952"/>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388" name="Oval 387"/>
            <p:cNvSpPr/>
            <p:nvPr/>
          </p:nvSpPr>
          <p:spPr>
            <a:xfrm>
              <a:off x="8604448" y="2852936"/>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389" name="Oval 388"/>
            <p:cNvSpPr/>
            <p:nvPr/>
          </p:nvSpPr>
          <p:spPr>
            <a:xfrm>
              <a:off x="8460432" y="2636912"/>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390" name="Oval 389"/>
            <p:cNvSpPr/>
            <p:nvPr/>
          </p:nvSpPr>
          <p:spPr>
            <a:xfrm>
              <a:off x="7884368" y="2564904"/>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391" name="Oval 390"/>
            <p:cNvSpPr/>
            <p:nvPr/>
          </p:nvSpPr>
          <p:spPr>
            <a:xfrm>
              <a:off x="8252792" y="3149352"/>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392" name="Oval 391"/>
            <p:cNvSpPr/>
            <p:nvPr/>
          </p:nvSpPr>
          <p:spPr>
            <a:xfrm>
              <a:off x="8405192" y="3301752"/>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393" name="Oval 392"/>
            <p:cNvSpPr/>
            <p:nvPr/>
          </p:nvSpPr>
          <p:spPr>
            <a:xfrm>
              <a:off x="6660232" y="2492896"/>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394" name="Oval 393"/>
            <p:cNvSpPr/>
            <p:nvPr/>
          </p:nvSpPr>
          <p:spPr>
            <a:xfrm>
              <a:off x="7325072" y="2293640"/>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395" name="Oval 394"/>
            <p:cNvSpPr/>
            <p:nvPr/>
          </p:nvSpPr>
          <p:spPr>
            <a:xfrm>
              <a:off x="5364088" y="1412776"/>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grpSp>
      <p:grpSp>
        <p:nvGrpSpPr>
          <p:cNvPr id="6" name="Group 395"/>
          <p:cNvGrpSpPr>
            <a:grpSpLocks noChangeAspect="1"/>
          </p:cNvGrpSpPr>
          <p:nvPr/>
        </p:nvGrpSpPr>
        <p:grpSpPr bwMode="auto">
          <a:xfrm rot="9435525">
            <a:off x="2795271" y="4073394"/>
            <a:ext cx="1970088" cy="1059820"/>
            <a:chOff x="2555776" y="1142462"/>
            <a:chExt cx="6264696" cy="3366658"/>
          </a:xfrm>
        </p:grpSpPr>
        <p:sp>
          <p:nvSpPr>
            <p:cNvPr id="397" name="Oval 396"/>
            <p:cNvSpPr/>
            <p:nvPr/>
          </p:nvSpPr>
          <p:spPr>
            <a:xfrm>
              <a:off x="5220072" y="2636912"/>
              <a:ext cx="216024" cy="216024"/>
            </a:xfrm>
            <a:prstGeom prst="ellipse">
              <a:avLst/>
            </a:prstGeom>
            <a:solidFill>
              <a:schemeClr val="bg1"/>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398" name="Oval 397"/>
            <p:cNvSpPr/>
            <p:nvPr/>
          </p:nvSpPr>
          <p:spPr>
            <a:xfrm>
              <a:off x="5436096" y="2780928"/>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399" name="Oval 398"/>
            <p:cNvSpPr/>
            <p:nvPr/>
          </p:nvSpPr>
          <p:spPr>
            <a:xfrm>
              <a:off x="5785509" y="2291846"/>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400" name="Oval 399"/>
            <p:cNvSpPr/>
            <p:nvPr/>
          </p:nvSpPr>
          <p:spPr>
            <a:xfrm>
              <a:off x="4572000" y="1700808"/>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401" name="Oval 400"/>
            <p:cNvSpPr/>
            <p:nvPr/>
          </p:nvSpPr>
          <p:spPr>
            <a:xfrm>
              <a:off x="4788024" y="1484784"/>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402" name="Oval 401"/>
            <p:cNvSpPr/>
            <p:nvPr/>
          </p:nvSpPr>
          <p:spPr>
            <a:xfrm>
              <a:off x="3707904" y="2996952"/>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403" name="Oval 402"/>
            <p:cNvSpPr/>
            <p:nvPr/>
          </p:nvSpPr>
          <p:spPr>
            <a:xfrm>
              <a:off x="4499992" y="2780928"/>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404" name="Oval 403"/>
            <p:cNvSpPr/>
            <p:nvPr/>
          </p:nvSpPr>
          <p:spPr>
            <a:xfrm>
              <a:off x="4499992" y="2852936"/>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405" name="Oval 404"/>
            <p:cNvSpPr/>
            <p:nvPr/>
          </p:nvSpPr>
          <p:spPr>
            <a:xfrm>
              <a:off x="4139952" y="2780928"/>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406" name="Oval 405"/>
            <p:cNvSpPr/>
            <p:nvPr/>
          </p:nvSpPr>
          <p:spPr>
            <a:xfrm>
              <a:off x="4139952" y="3068960"/>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407" name="Oval 406"/>
            <p:cNvSpPr/>
            <p:nvPr/>
          </p:nvSpPr>
          <p:spPr>
            <a:xfrm>
              <a:off x="4427984" y="2060848"/>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408" name="Oval 407"/>
            <p:cNvSpPr/>
            <p:nvPr/>
          </p:nvSpPr>
          <p:spPr>
            <a:xfrm>
              <a:off x="3275856" y="1484784"/>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409" name="Oval 408"/>
            <p:cNvSpPr/>
            <p:nvPr/>
          </p:nvSpPr>
          <p:spPr>
            <a:xfrm>
              <a:off x="4283968" y="1772816"/>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410" name="Oval 409"/>
            <p:cNvSpPr/>
            <p:nvPr/>
          </p:nvSpPr>
          <p:spPr>
            <a:xfrm>
              <a:off x="5004048" y="2780928"/>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411" name="Oval 410"/>
            <p:cNvSpPr/>
            <p:nvPr/>
          </p:nvSpPr>
          <p:spPr>
            <a:xfrm>
              <a:off x="5076056" y="2564904"/>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412" name="Oval 411"/>
            <p:cNvSpPr/>
            <p:nvPr/>
          </p:nvSpPr>
          <p:spPr>
            <a:xfrm>
              <a:off x="3923928" y="2492896"/>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413" name="Oval 412"/>
            <p:cNvSpPr/>
            <p:nvPr/>
          </p:nvSpPr>
          <p:spPr>
            <a:xfrm>
              <a:off x="4499992" y="2348880"/>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414" name="Oval 413"/>
            <p:cNvSpPr/>
            <p:nvPr/>
          </p:nvSpPr>
          <p:spPr>
            <a:xfrm>
              <a:off x="4644008" y="2348880"/>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415" name="Oval 414"/>
            <p:cNvSpPr/>
            <p:nvPr/>
          </p:nvSpPr>
          <p:spPr>
            <a:xfrm>
              <a:off x="4716016" y="2420888"/>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417" name="Oval 416"/>
            <p:cNvSpPr/>
            <p:nvPr/>
          </p:nvSpPr>
          <p:spPr>
            <a:xfrm>
              <a:off x="5076056" y="3068960"/>
              <a:ext cx="216024" cy="216024"/>
            </a:xfrm>
            <a:prstGeom prst="ellipse">
              <a:avLst/>
            </a:prstGeom>
            <a:solidFill>
              <a:schemeClr val="bg1"/>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419" name="Oval 418"/>
            <p:cNvSpPr/>
            <p:nvPr/>
          </p:nvSpPr>
          <p:spPr>
            <a:xfrm>
              <a:off x="4716016" y="2780928"/>
              <a:ext cx="216024" cy="216024"/>
            </a:xfrm>
            <a:prstGeom prst="ellipse">
              <a:avLst/>
            </a:prstGeom>
            <a:solidFill>
              <a:schemeClr val="bg1"/>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420" name="Oval 419"/>
            <p:cNvSpPr/>
            <p:nvPr/>
          </p:nvSpPr>
          <p:spPr>
            <a:xfrm>
              <a:off x="4932040" y="1484784"/>
              <a:ext cx="216024" cy="216024"/>
            </a:xfrm>
            <a:prstGeom prst="ellipse">
              <a:avLst/>
            </a:prstGeom>
            <a:solidFill>
              <a:schemeClr val="bg1"/>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421" name="Oval 420"/>
            <p:cNvSpPr/>
            <p:nvPr/>
          </p:nvSpPr>
          <p:spPr>
            <a:xfrm>
              <a:off x="5857517" y="2435862"/>
              <a:ext cx="216024" cy="216024"/>
            </a:xfrm>
            <a:prstGeom prst="ellipse">
              <a:avLst/>
            </a:prstGeom>
            <a:solidFill>
              <a:schemeClr val="bg1"/>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422" name="Oval 421"/>
            <p:cNvSpPr/>
            <p:nvPr/>
          </p:nvSpPr>
          <p:spPr>
            <a:xfrm>
              <a:off x="3275856" y="1844824"/>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423" name="Oval 422"/>
            <p:cNvSpPr/>
            <p:nvPr/>
          </p:nvSpPr>
          <p:spPr>
            <a:xfrm>
              <a:off x="3347864" y="2636912"/>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424" name="Oval 423"/>
            <p:cNvSpPr/>
            <p:nvPr/>
          </p:nvSpPr>
          <p:spPr>
            <a:xfrm>
              <a:off x="5220072" y="2420888"/>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425" name="Oval 424"/>
            <p:cNvSpPr/>
            <p:nvPr/>
          </p:nvSpPr>
          <p:spPr>
            <a:xfrm>
              <a:off x="4533528" y="3102496"/>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426" name="Oval 425"/>
            <p:cNvSpPr/>
            <p:nvPr/>
          </p:nvSpPr>
          <p:spPr>
            <a:xfrm>
              <a:off x="4211960" y="3501008"/>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427" name="Oval 426"/>
            <p:cNvSpPr/>
            <p:nvPr/>
          </p:nvSpPr>
          <p:spPr>
            <a:xfrm>
              <a:off x="4211960" y="3717032"/>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428" name="Oval 427"/>
            <p:cNvSpPr/>
            <p:nvPr/>
          </p:nvSpPr>
          <p:spPr>
            <a:xfrm>
              <a:off x="4139952" y="3356992"/>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429" name="Oval 428"/>
            <p:cNvSpPr/>
            <p:nvPr/>
          </p:nvSpPr>
          <p:spPr>
            <a:xfrm>
              <a:off x="3491880" y="2420888"/>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430" name="Oval 429"/>
            <p:cNvSpPr/>
            <p:nvPr/>
          </p:nvSpPr>
          <p:spPr>
            <a:xfrm>
              <a:off x="4901952" y="3542928"/>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431" name="Oval 430"/>
            <p:cNvSpPr/>
            <p:nvPr/>
          </p:nvSpPr>
          <p:spPr>
            <a:xfrm>
              <a:off x="3347864" y="1916832"/>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432" name="Oval 431"/>
            <p:cNvSpPr/>
            <p:nvPr/>
          </p:nvSpPr>
          <p:spPr>
            <a:xfrm>
              <a:off x="3635896" y="3429000"/>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433" name="Oval 432"/>
            <p:cNvSpPr/>
            <p:nvPr/>
          </p:nvSpPr>
          <p:spPr>
            <a:xfrm>
              <a:off x="6076218" y="2344950"/>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434" name="Oval 433"/>
            <p:cNvSpPr/>
            <p:nvPr/>
          </p:nvSpPr>
          <p:spPr>
            <a:xfrm>
              <a:off x="4932040" y="4293096"/>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435" name="Oval 434"/>
            <p:cNvSpPr/>
            <p:nvPr/>
          </p:nvSpPr>
          <p:spPr>
            <a:xfrm>
              <a:off x="5929523" y="3011926"/>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436" name="Oval 435"/>
            <p:cNvSpPr/>
            <p:nvPr/>
          </p:nvSpPr>
          <p:spPr>
            <a:xfrm>
              <a:off x="4427984" y="2564904"/>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437" name="Oval 436"/>
            <p:cNvSpPr/>
            <p:nvPr/>
          </p:nvSpPr>
          <p:spPr>
            <a:xfrm>
              <a:off x="4211960" y="2492896"/>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438" name="Oval 437"/>
            <p:cNvSpPr/>
            <p:nvPr/>
          </p:nvSpPr>
          <p:spPr>
            <a:xfrm>
              <a:off x="3995936" y="3140968"/>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439" name="Oval 438"/>
            <p:cNvSpPr/>
            <p:nvPr/>
          </p:nvSpPr>
          <p:spPr>
            <a:xfrm>
              <a:off x="4932040" y="2276872"/>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440" name="Oval 439"/>
            <p:cNvSpPr/>
            <p:nvPr/>
          </p:nvSpPr>
          <p:spPr>
            <a:xfrm>
              <a:off x="5364088" y="3068960"/>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441" name="Oval 440"/>
            <p:cNvSpPr/>
            <p:nvPr/>
          </p:nvSpPr>
          <p:spPr>
            <a:xfrm>
              <a:off x="5220072" y="3212976"/>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442" name="Oval 441"/>
            <p:cNvSpPr/>
            <p:nvPr/>
          </p:nvSpPr>
          <p:spPr>
            <a:xfrm>
              <a:off x="3923928" y="3645024"/>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443" name="Oval 442"/>
            <p:cNvSpPr/>
            <p:nvPr/>
          </p:nvSpPr>
          <p:spPr>
            <a:xfrm>
              <a:off x="5220072" y="3501008"/>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444" name="Oval 443"/>
            <p:cNvSpPr/>
            <p:nvPr/>
          </p:nvSpPr>
          <p:spPr>
            <a:xfrm>
              <a:off x="3563888" y="3068960"/>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445" name="Oval 444"/>
            <p:cNvSpPr/>
            <p:nvPr/>
          </p:nvSpPr>
          <p:spPr>
            <a:xfrm>
              <a:off x="4716016" y="2996952"/>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446" name="Oval 445"/>
            <p:cNvSpPr/>
            <p:nvPr/>
          </p:nvSpPr>
          <p:spPr>
            <a:xfrm>
              <a:off x="2555776" y="2924944"/>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447" name="Oval 446"/>
            <p:cNvSpPr/>
            <p:nvPr/>
          </p:nvSpPr>
          <p:spPr>
            <a:xfrm>
              <a:off x="3275856" y="3645024"/>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448" name="Oval 447"/>
            <p:cNvSpPr/>
            <p:nvPr/>
          </p:nvSpPr>
          <p:spPr>
            <a:xfrm>
              <a:off x="5868144" y="3429000"/>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449" name="Oval 448"/>
            <p:cNvSpPr/>
            <p:nvPr/>
          </p:nvSpPr>
          <p:spPr>
            <a:xfrm>
              <a:off x="3851920" y="2852936"/>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450" name="Oval 449"/>
            <p:cNvSpPr/>
            <p:nvPr/>
          </p:nvSpPr>
          <p:spPr>
            <a:xfrm>
              <a:off x="5436096" y="3284984"/>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451" name="Oval 450"/>
            <p:cNvSpPr/>
            <p:nvPr/>
          </p:nvSpPr>
          <p:spPr>
            <a:xfrm>
              <a:off x="5148064" y="1772816"/>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452" name="Oval 451"/>
            <p:cNvSpPr/>
            <p:nvPr/>
          </p:nvSpPr>
          <p:spPr>
            <a:xfrm>
              <a:off x="5713502" y="3299957"/>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453" name="Oval 452"/>
            <p:cNvSpPr/>
            <p:nvPr/>
          </p:nvSpPr>
          <p:spPr>
            <a:xfrm>
              <a:off x="6139804" y="2502769"/>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454" name="Oval 453"/>
            <p:cNvSpPr/>
            <p:nvPr/>
          </p:nvSpPr>
          <p:spPr>
            <a:xfrm>
              <a:off x="6073542" y="2147829"/>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456" name="Oval 455"/>
            <p:cNvSpPr/>
            <p:nvPr/>
          </p:nvSpPr>
          <p:spPr>
            <a:xfrm>
              <a:off x="5504528" y="1645801"/>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457" name="Oval 456"/>
            <p:cNvSpPr/>
            <p:nvPr/>
          </p:nvSpPr>
          <p:spPr>
            <a:xfrm>
              <a:off x="5864569" y="1501783"/>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458" name="Oval 457"/>
            <p:cNvSpPr/>
            <p:nvPr/>
          </p:nvSpPr>
          <p:spPr>
            <a:xfrm>
              <a:off x="5322038" y="2039377"/>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459" name="Oval 458"/>
            <p:cNvSpPr/>
            <p:nvPr/>
          </p:nvSpPr>
          <p:spPr>
            <a:xfrm>
              <a:off x="5864567" y="1717808"/>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460" name="Oval 459"/>
            <p:cNvSpPr/>
            <p:nvPr/>
          </p:nvSpPr>
          <p:spPr>
            <a:xfrm>
              <a:off x="5802764" y="2027439"/>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461" name="Oval 460"/>
            <p:cNvSpPr/>
            <p:nvPr/>
          </p:nvSpPr>
          <p:spPr>
            <a:xfrm>
              <a:off x="6116703" y="1142462"/>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463" name="Oval 462"/>
            <p:cNvSpPr/>
            <p:nvPr/>
          </p:nvSpPr>
          <p:spPr>
            <a:xfrm>
              <a:off x="5900678" y="1286480"/>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464" name="Oval 463"/>
            <p:cNvSpPr/>
            <p:nvPr/>
          </p:nvSpPr>
          <p:spPr>
            <a:xfrm>
              <a:off x="8604448" y="2852936"/>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466" name="Oval 465"/>
            <p:cNvSpPr/>
            <p:nvPr/>
          </p:nvSpPr>
          <p:spPr>
            <a:xfrm>
              <a:off x="5576535" y="2005840"/>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467" name="Oval 466"/>
            <p:cNvSpPr/>
            <p:nvPr/>
          </p:nvSpPr>
          <p:spPr>
            <a:xfrm>
              <a:off x="6053081" y="1438878"/>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468" name="Oval 467"/>
            <p:cNvSpPr/>
            <p:nvPr/>
          </p:nvSpPr>
          <p:spPr>
            <a:xfrm>
              <a:off x="6205478" y="1591280"/>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469" name="Oval 468"/>
            <p:cNvSpPr/>
            <p:nvPr/>
          </p:nvSpPr>
          <p:spPr>
            <a:xfrm>
              <a:off x="5857517" y="2723893"/>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470" name="Oval 469"/>
            <p:cNvSpPr/>
            <p:nvPr/>
          </p:nvSpPr>
          <p:spPr>
            <a:xfrm>
              <a:off x="6179792" y="1873612"/>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471" name="Oval 470"/>
            <p:cNvSpPr/>
            <p:nvPr/>
          </p:nvSpPr>
          <p:spPr>
            <a:xfrm>
              <a:off x="5364088" y="1412776"/>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416" name="Oval 415"/>
            <p:cNvSpPr/>
            <p:nvPr/>
          </p:nvSpPr>
          <p:spPr>
            <a:xfrm>
              <a:off x="5946636" y="1625488"/>
              <a:ext cx="216024" cy="216024"/>
            </a:xfrm>
            <a:prstGeom prst="ellipse">
              <a:avLst/>
            </a:prstGeom>
            <a:solidFill>
              <a:schemeClr val="bg1"/>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418" name="Oval 417"/>
            <p:cNvSpPr/>
            <p:nvPr/>
          </p:nvSpPr>
          <p:spPr>
            <a:xfrm>
              <a:off x="6090653" y="1985530"/>
              <a:ext cx="216024" cy="216024"/>
            </a:xfrm>
            <a:prstGeom prst="ellipse">
              <a:avLst/>
            </a:prstGeom>
            <a:solidFill>
              <a:schemeClr val="bg1"/>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455" name="Oval 454"/>
            <p:cNvSpPr/>
            <p:nvPr/>
          </p:nvSpPr>
          <p:spPr>
            <a:xfrm>
              <a:off x="6090652" y="1481472"/>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462" name="Oval 461"/>
            <p:cNvSpPr/>
            <p:nvPr/>
          </p:nvSpPr>
          <p:spPr>
            <a:xfrm>
              <a:off x="5658606" y="2489585"/>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465" name="Oval 464"/>
            <p:cNvSpPr/>
            <p:nvPr/>
          </p:nvSpPr>
          <p:spPr>
            <a:xfrm>
              <a:off x="6018645" y="2201553"/>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grpSp>
      <p:grpSp>
        <p:nvGrpSpPr>
          <p:cNvPr id="7" name="Group 471"/>
          <p:cNvGrpSpPr>
            <a:grpSpLocks noChangeAspect="1"/>
          </p:cNvGrpSpPr>
          <p:nvPr/>
        </p:nvGrpSpPr>
        <p:grpSpPr bwMode="auto">
          <a:xfrm rot="9196119">
            <a:off x="3314344" y="2981794"/>
            <a:ext cx="1970087" cy="974725"/>
            <a:chOff x="2555776" y="1412776"/>
            <a:chExt cx="6264696" cy="3096344"/>
          </a:xfrm>
        </p:grpSpPr>
        <p:sp>
          <p:nvSpPr>
            <p:cNvPr id="473" name="Oval 472"/>
            <p:cNvSpPr/>
            <p:nvPr/>
          </p:nvSpPr>
          <p:spPr>
            <a:xfrm>
              <a:off x="5220072" y="2636912"/>
              <a:ext cx="216024" cy="216024"/>
            </a:xfrm>
            <a:prstGeom prst="ellipse">
              <a:avLst/>
            </a:prstGeom>
            <a:solidFill>
              <a:schemeClr val="bg1"/>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474" name="Oval 473"/>
            <p:cNvSpPr/>
            <p:nvPr/>
          </p:nvSpPr>
          <p:spPr>
            <a:xfrm>
              <a:off x="5436096" y="2780928"/>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475" name="Oval 474"/>
            <p:cNvSpPr/>
            <p:nvPr/>
          </p:nvSpPr>
          <p:spPr>
            <a:xfrm>
              <a:off x="6588224" y="2060848"/>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476" name="Oval 475"/>
            <p:cNvSpPr/>
            <p:nvPr/>
          </p:nvSpPr>
          <p:spPr>
            <a:xfrm>
              <a:off x="4572000" y="1700808"/>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477" name="Oval 476"/>
            <p:cNvSpPr/>
            <p:nvPr/>
          </p:nvSpPr>
          <p:spPr>
            <a:xfrm>
              <a:off x="4788024" y="1484784"/>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478" name="Oval 477"/>
            <p:cNvSpPr/>
            <p:nvPr/>
          </p:nvSpPr>
          <p:spPr>
            <a:xfrm>
              <a:off x="3707904" y="2996952"/>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479" name="Oval 478"/>
            <p:cNvSpPr/>
            <p:nvPr/>
          </p:nvSpPr>
          <p:spPr>
            <a:xfrm>
              <a:off x="4499992" y="2780928"/>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480" name="Oval 479"/>
            <p:cNvSpPr/>
            <p:nvPr/>
          </p:nvSpPr>
          <p:spPr>
            <a:xfrm>
              <a:off x="4499992" y="2852936"/>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481" name="Oval 480"/>
            <p:cNvSpPr/>
            <p:nvPr/>
          </p:nvSpPr>
          <p:spPr>
            <a:xfrm>
              <a:off x="4139952" y="2780928"/>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482" name="Oval 481"/>
            <p:cNvSpPr/>
            <p:nvPr/>
          </p:nvSpPr>
          <p:spPr>
            <a:xfrm>
              <a:off x="4139952" y="3068960"/>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483" name="Oval 482"/>
            <p:cNvSpPr/>
            <p:nvPr/>
          </p:nvSpPr>
          <p:spPr>
            <a:xfrm>
              <a:off x="4427984" y="2060848"/>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484" name="Oval 483"/>
            <p:cNvSpPr/>
            <p:nvPr/>
          </p:nvSpPr>
          <p:spPr>
            <a:xfrm>
              <a:off x="3275856" y="1484784"/>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485" name="Oval 484"/>
            <p:cNvSpPr/>
            <p:nvPr/>
          </p:nvSpPr>
          <p:spPr>
            <a:xfrm>
              <a:off x="4283968" y="1772816"/>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486" name="Oval 485"/>
            <p:cNvSpPr/>
            <p:nvPr/>
          </p:nvSpPr>
          <p:spPr>
            <a:xfrm>
              <a:off x="5004048" y="2780928"/>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487" name="Oval 486"/>
            <p:cNvSpPr/>
            <p:nvPr/>
          </p:nvSpPr>
          <p:spPr>
            <a:xfrm>
              <a:off x="5076056" y="2564904"/>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488" name="Oval 487"/>
            <p:cNvSpPr/>
            <p:nvPr/>
          </p:nvSpPr>
          <p:spPr>
            <a:xfrm>
              <a:off x="3923928" y="2492896"/>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489" name="Oval 488"/>
            <p:cNvSpPr/>
            <p:nvPr/>
          </p:nvSpPr>
          <p:spPr>
            <a:xfrm>
              <a:off x="4499992" y="2348880"/>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490" name="Oval 489"/>
            <p:cNvSpPr/>
            <p:nvPr/>
          </p:nvSpPr>
          <p:spPr>
            <a:xfrm>
              <a:off x="4644008" y="2348880"/>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491" name="Oval 490"/>
            <p:cNvSpPr/>
            <p:nvPr/>
          </p:nvSpPr>
          <p:spPr>
            <a:xfrm>
              <a:off x="4716016" y="2420888"/>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492" name="Oval 491"/>
            <p:cNvSpPr/>
            <p:nvPr/>
          </p:nvSpPr>
          <p:spPr>
            <a:xfrm>
              <a:off x="8388424" y="2060848"/>
              <a:ext cx="216024" cy="216024"/>
            </a:xfrm>
            <a:prstGeom prst="ellipse">
              <a:avLst/>
            </a:prstGeom>
            <a:solidFill>
              <a:schemeClr val="bg1"/>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493" name="Oval 492"/>
            <p:cNvSpPr/>
            <p:nvPr/>
          </p:nvSpPr>
          <p:spPr>
            <a:xfrm>
              <a:off x="5076056" y="3068960"/>
              <a:ext cx="216024" cy="216024"/>
            </a:xfrm>
            <a:prstGeom prst="ellipse">
              <a:avLst/>
            </a:prstGeom>
            <a:solidFill>
              <a:schemeClr val="bg1"/>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494" name="Oval 493"/>
            <p:cNvSpPr/>
            <p:nvPr/>
          </p:nvSpPr>
          <p:spPr>
            <a:xfrm>
              <a:off x="8532440" y="2420888"/>
              <a:ext cx="216024" cy="216024"/>
            </a:xfrm>
            <a:prstGeom prst="ellipse">
              <a:avLst/>
            </a:prstGeom>
            <a:solidFill>
              <a:schemeClr val="bg1"/>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495" name="Oval 494"/>
            <p:cNvSpPr/>
            <p:nvPr/>
          </p:nvSpPr>
          <p:spPr>
            <a:xfrm>
              <a:off x="4716016" y="2780928"/>
              <a:ext cx="216024" cy="216024"/>
            </a:xfrm>
            <a:prstGeom prst="ellipse">
              <a:avLst/>
            </a:prstGeom>
            <a:solidFill>
              <a:schemeClr val="bg1"/>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496" name="Oval 495"/>
            <p:cNvSpPr/>
            <p:nvPr/>
          </p:nvSpPr>
          <p:spPr>
            <a:xfrm>
              <a:off x="4932040" y="1484784"/>
              <a:ext cx="216024" cy="216024"/>
            </a:xfrm>
            <a:prstGeom prst="ellipse">
              <a:avLst/>
            </a:prstGeom>
            <a:solidFill>
              <a:schemeClr val="bg1"/>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497" name="Oval 496"/>
            <p:cNvSpPr/>
            <p:nvPr/>
          </p:nvSpPr>
          <p:spPr>
            <a:xfrm>
              <a:off x="6660232" y="2204864"/>
              <a:ext cx="216024" cy="216024"/>
            </a:xfrm>
            <a:prstGeom prst="ellipse">
              <a:avLst/>
            </a:prstGeom>
            <a:solidFill>
              <a:schemeClr val="bg1"/>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498" name="Oval 497"/>
            <p:cNvSpPr/>
            <p:nvPr/>
          </p:nvSpPr>
          <p:spPr>
            <a:xfrm>
              <a:off x="3275856" y="1844824"/>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499" name="Oval 498"/>
            <p:cNvSpPr/>
            <p:nvPr/>
          </p:nvSpPr>
          <p:spPr>
            <a:xfrm>
              <a:off x="3347864" y="2636912"/>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500" name="Oval 499"/>
            <p:cNvSpPr/>
            <p:nvPr/>
          </p:nvSpPr>
          <p:spPr>
            <a:xfrm>
              <a:off x="5220072" y="2420888"/>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501" name="Oval 500"/>
            <p:cNvSpPr/>
            <p:nvPr/>
          </p:nvSpPr>
          <p:spPr>
            <a:xfrm>
              <a:off x="4533528" y="3102496"/>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502" name="Oval 501"/>
            <p:cNvSpPr/>
            <p:nvPr/>
          </p:nvSpPr>
          <p:spPr>
            <a:xfrm>
              <a:off x="4211960" y="3501008"/>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503" name="Oval 502"/>
            <p:cNvSpPr/>
            <p:nvPr/>
          </p:nvSpPr>
          <p:spPr>
            <a:xfrm>
              <a:off x="4211960" y="3717032"/>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504" name="Oval 503"/>
            <p:cNvSpPr/>
            <p:nvPr/>
          </p:nvSpPr>
          <p:spPr>
            <a:xfrm>
              <a:off x="4139952" y="3356992"/>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505" name="Oval 504"/>
            <p:cNvSpPr/>
            <p:nvPr/>
          </p:nvSpPr>
          <p:spPr>
            <a:xfrm>
              <a:off x="3491880" y="2420888"/>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506" name="Oval 505"/>
            <p:cNvSpPr/>
            <p:nvPr/>
          </p:nvSpPr>
          <p:spPr>
            <a:xfrm>
              <a:off x="4901952" y="3542928"/>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507" name="Oval 506"/>
            <p:cNvSpPr/>
            <p:nvPr/>
          </p:nvSpPr>
          <p:spPr>
            <a:xfrm>
              <a:off x="3347864" y="1916832"/>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508" name="Oval 507"/>
            <p:cNvSpPr/>
            <p:nvPr/>
          </p:nvSpPr>
          <p:spPr>
            <a:xfrm>
              <a:off x="3635896" y="3429000"/>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509" name="Oval 508"/>
            <p:cNvSpPr/>
            <p:nvPr/>
          </p:nvSpPr>
          <p:spPr>
            <a:xfrm>
              <a:off x="6876256" y="2276872"/>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510" name="Oval 509"/>
            <p:cNvSpPr/>
            <p:nvPr/>
          </p:nvSpPr>
          <p:spPr>
            <a:xfrm>
              <a:off x="4932040" y="4293096"/>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511" name="Oval 510"/>
            <p:cNvSpPr/>
            <p:nvPr/>
          </p:nvSpPr>
          <p:spPr>
            <a:xfrm>
              <a:off x="6732240" y="2780928"/>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512" name="Oval 511"/>
            <p:cNvSpPr/>
            <p:nvPr/>
          </p:nvSpPr>
          <p:spPr>
            <a:xfrm>
              <a:off x="4427984" y="2564904"/>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513" name="Oval 512"/>
            <p:cNvSpPr/>
            <p:nvPr/>
          </p:nvSpPr>
          <p:spPr>
            <a:xfrm>
              <a:off x="4211960" y="2492896"/>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514" name="Oval 513"/>
            <p:cNvSpPr/>
            <p:nvPr/>
          </p:nvSpPr>
          <p:spPr>
            <a:xfrm>
              <a:off x="3995936" y="3140968"/>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515" name="Oval 514"/>
            <p:cNvSpPr/>
            <p:nvPr/>
          </p:nvSpPr>
          <p:spPr>
            <a:xfrm>
              <a:off x="4932040" y="2276872"/>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516" name="Oval 515"/>
            <p:cNvSpPr/>
            <p:nvPr/>
          </p:nvSpPr>
          <p:spPr>
            <a:xfrm>
              <a:off x="5364088" y="3068960"/>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517" name="Oval 516"/>
            <p:cNvSpPr/>
            <p:nvPr/>
          </p:nvSpPr>
          <p:spPr>
            <a:xfrm>
              <a:off x="5220072" y="3212976"/>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518" name="Oval 517"/>
            <p:cNvSpPr/>
            <p:nvPr/>
          </p:nvSpPr>
          <p:spPr>
            <a:xfrm>
              <a:off x="3923928" y="3645024"/>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519" name="Oval 518"/>
            <p:cNvSpPr/>
            <p:nvPr/>
          </p:nvSpPr>
          <p:spPr>
            <a:xfrm>
              <a:off x="5220072" y="3501008"/>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520" name="Oval 519"/>
            <p:cNvSpPr/>
            <p:nvPr/>
          </p:nvSpPr>
          <p:spPr>
            <a:xfrm>
              <a:off x="3563888" y="3068960"/>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521" name="Oval 520"/>
            <p:cNvSpPr/>
            <p:nvPr/>
          </p:nvSpPr>
          <p:spPr>
            <a:xfrm>
              <a:off x="4716016" y="2996952"/>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522" name="Oval 521"/>
            <p:cNvSpPr/>
            <p:nvPr/>
          </p:nvSpPr>
          <p:spPr>
            <a:xfrm>
              <a:off x="2555776" y="2924944"/>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523" name="Oval 522"/>
            <p:cNvSpPr/>
            <p:nvPr/>
          </p:nvSpPr>
          <p:spPr>
            <a:xfrm>
              <a:off x="3275856" y="3645024"/>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524" name="Oval 523"/>
            <p:cNvSpPr/>
            <p:nvPr/>
          </p:nvSpPr>
          <p:spPr>
            <a:xfrm>
              <a:off x="5868144" y="3429000"/>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525" name="Oval 524"/>
            <p:cNvSpPr/>
            <p:nvPr/>
          </p:nvSpPr>
          <p:spPr>
            <a:xfrm>
              <a:off x="3851920" y="2852936"/>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526" name="Oval 525"/>
            <p:cNvSpPr/>
            <p:nvPr/>
          </p:nvSpPr>
          <p:spPr>
            <a:xfrm>
              <a:off x="5436096" y="3284984"/>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527" name="Oval 526"/>
            <p:cNvSpPr/>
            <p:nvPr/>
          </p:nvSpPr>
          <p:spPr>
            <a:xfrm>
              <a:off x="5148064" y="1772816"/>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528" name="Oval 527"/>
            <p:cNvSpPr/>
            <p:nvPr/>
          </p:nvSpPr>
          <p:spPr>
            <a:xfrm>
              <a:off x="6516216" y="3068960"/>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529" name="Oval 528"/>
            <p:cNvSpPr/>
            <p:nvPr/>
          </p:nvSpPr>
          <p:spPr>
            <a:xfrm>
              <a:off x="6948264" y="2492896"/>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530" name="Oval 529"/>
            <p:cNvSpPr/>
            <p:nvPr/>
          </p:nvSpPr>
          <p:spPr>
            <a:xfrm>
              <a:off x="6876256" y="1916832"/>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531" name="Oval 530"/>
            <p:cNvSpPr/>
            <p:nvPr/>
          </p:nvSpPr>
          <p:spPr>
            <a:xfrm>
              <a:off x="8532440" y="1916832"/>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532" name="Oval 531"/>
            <p:cNvSpPr/>
            <p:nvPr/>
          </p:nvSpPr>
          <p:spPr>
            <a:xfrm>
              <a:off x="7812360" y="2204864"/>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533" name="Oval 532"/>
            <p:cNvSpPr/>
            <p:nvPr/>
          </p:nvSpPr>
          <p:spPr>
            <a:xfrm>
              <a:off x="8172400" y="2060848"/>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534" name="Oval 533"/>
            <p:cNvSpPr/>
            <p:nvPr/>
          </p:nvSpPr>
          <p:spPr>
            <a:xfrm>
              <a:off x="7629872" y="2598440"/>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535" name="Oval 534"/>
            <p:cNvSpPr/>
            <p:nvPr/>
          </p:nvSpPr>
          <p:spPr>
            <a:xfrm>
              <a:off x="8172400" y="2276872"/>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536" name="Oval 535"/>
            <p:cNvSpPr/>
            <p:nvPr/>
          </p:nvSpPr>
          <p:spPr>
            <a:xfrm>
              <a:off x="8100392" y="2636912"/>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537" name="Oval 536"/>
            <p:cNvSpPr/>
            <p:nvPr/>
          </p:nvSpPr>
          <p:spPr>
            <a:xfrm>
              <a:off x="8316416" y="2852936"/>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538" name="Oval 537"/>
            <p:cNvSpPr/>
            <p:nvPr/>
          </p:nvSpPr>
          <p:spPr>
            <a:xfrm>
              <a:off x="8100392" y="2924944"/>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539" name="Oval 538"/>
            <p:cNvSpPr/>
            <p:nvPr/>
          </p:nvSpPr>
          <p:spPr>
            <a:xfrm>
              <a:off x="8100392" y="2996952"/>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540" name="Oval 539"/>
            <p:cNvSpPr/>
            <p:nvPr/>
          </p:nvSpPr>
          <p:spPr>
            <a:xfrm>
              <a:off x="8604448" y="2852936"/>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541" name="Oval 540"/>
            <p:cNvSpPr/>
            <p:nvPr/>
          </p:nvSpPr>
          <p:spPr>
            <a:xfrm>
              <a:off x="8460432" y="2636912"/>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542" name="Oval 541"/>
            <p:cNvSpPr/>
            <p:nvPr/>
          </p:nvSpPr>
          <p:spPr>
            <a:xfrm>
              <a:off x="7884368" y="2564904"/>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543" name="Oval 542"/>
            <p:cNvSpPr/>
            <p:nvPr/>
          </p:nvSpPr>
          <p:spPr>
            <a:xfrm>
              <a:off x="8252792" y="3149352"/>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544" name="Oval 543"/>
            <p:cNvSpPr/>
            <p:nvPr/>
          </p:nvSpPr>
          <p:spPr>
            <a:xfrm>
              <a:off x="8405192" y="3301752"/>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545" name="Oval 544"/>
            <p:cNvSpPr/>
            <p:nvPr/>
          </p:nvSpPr>
          <p:spPr>
            <a:xfrm>
              <a:off x="6660232" y="2492896"/>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546" name="Oval 545"/>
            <p:cNvSpPr/>
            <p:nvPr/>
          </p:nvSpPr>
          <p:spPr>
            <a:xfrm>
              <a:off x="7325072" y="2293640"/>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547" name="Oval 546"/>
            <p:cNvSpPr/>
            <p:nvPr/>
          </p:nvSpPr>
          <p:spPr>
            <a:xfrm>
              <a:off x="5364088" y="1412776"/>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grpSp>
      <p:grpSp>
        <p:nvGrpSpPr>
          <p:cNvPr id="8" name="Group 547"/>
          <p:cNvGrpSpPr>
            <a:grpSpLocks noChangeAspect="1"/>
          </p:cNvGrpSpPr>
          <p:nvPr/>
        </p:nvGrpSpPr>
        <p:grpSpPr bwMode="auto">
          <a:xfrm>
            <a:off x="4243388" y="2740025"/>
            <a:ext cx="1971675" cy="974725"/>
            <a:chOff x="2555776" y="1412776"/>
            <a:chExt cx="6264696" cy="3096344"/>
          </a:xfrm>
        </p:grpSpPr>
        <p:sp>
          <p:nvSpPr>
            <p:cNvPr id="549" name="Oval 548"/>
            <p:cNvSpPr/>
            <p:nvPr/>
          </p:nvSpPr>
          <p:spPr>
            <a:xfrm>
              <a:off x="5220072" y="2636912"/>
              <a:ext cx="216024" cy="216024"/>
            </a:xfrm>
            <a:prstGeom prst="ellipse">
              <a:avLst/>
            </a:prstGeom>
            <a:solidFill>
              <a:schemeClr val="bg1"/>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550" name="Oval 549"/>
            <p:cNvSpPr/>
            <p:nvPr/>
          </p:nvSpPr>
          <p:spPr>
            <a:xfrm>
              <a:off x="5436096" y="2780928"/>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551" name="Oval 550"/>
            <p:cNvSpPr/>
            <p:nvPr/>
          </p:nvSpPr>
          <p:spPr>
            <a:xfrm>
              <a:off x="6588224" y="2060848"/>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552" name="Oval 551"/>
            <p:cNvSpPr/>
            <p:nvPr/>
          </p:nvSpPr>
          <p:spPr>
            <a:xfrm>
              <a:off x="4572000" y="1700808"/>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553" name="Oval 552"/>
            <p:cNvSpPr/>
            <p:nvPr/>
          </p:nvSpPr>
          <p:spPr>
            <a:xfrm>
              <a:off x="4788024" y="1484784"/>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554" name="Oval 553"/>
            <p:cNvSpPr/>
            <p:nvPr/>
          </p:nvSpPr>
          <p:spPr>
            <a:xfrm>
              <a:off x="3707904" y="2996952"/>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555" name="Oval 554"/>
            <p:cNvSpPr/>
            <p:nvPr/>
          </p:nvSpPr>
          <p:spPr>
            <a:xfrm>
              <a:off x="4499992" y="2780928"/>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556" name="Oval 555"/>
            <p:cNvSpPr/>
            <p:nvPr/>
          </p:nvSpPr>
          <p:spPr>
            <a:xfrm>
              <a:off x="4499992" y="2852936"/>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557" name="Oval 556"/>
            <p:cNvSpPr/>
            <p:nvPr/>
          </p:nvSpPr>
          <p:spPr>
            <a:xfrm>
              <a:off x="4139952" y="2780928"/>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558" name="Oval 557"/>
            <p:cNvSpPr/>
            <p:nvPr/>
          </p:nvSpPr>
          <p:spPr>
            <a:xfrm>
              <a:off x="4139952" y="3068960"/>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559" name="Oval 558"/>
            <p:cNvSpPr/>
            <p:nvPr/>
          </p:nvSpPr>
          <p:spPr>
            <a:xfrm>
              <a:off x="4427984" y="2060848"/>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560" name="Oval 559"/>
            <p:cNvSpPr/>
            <p:nvPr/>
          </p:nvSpPr>
          <p:spPr>
            <a:xfrm>
              <a:off x="3275856" y="1484784"/>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561" name="Oval 560"/>
            <p:cNvSpPr/>
            <p:nvPr/>
          </p:nvSpPr>
          <p:spPr>
            <a:xfrm>
              <a:off x="4283968" y="1772816"/>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562" name="Oval 561"/>
            <p:cNvSpPr/>
            <p:nvPr/>
          </p:nvSpPr>
          <p:spPr>
            <a:xfrm>
              <a:off x="5004048" y="2780928"/>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563" name="Oval 562"/>
            <p:cNvSpPr/>
            <p:nvPr/>
          </p:nvSpPr>
          <p:spPr>
            <a:xfrm>
              <a:off x="5076056" y="2564904"/>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564" name="Oval 563"/>
            <p:cNvSpPr/>
            <p:nvPr/>
          </p:nvSpPr>
          <p:spPr>
            <a:xfrm>
              <a:off x="3923928" y="2492896"/>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565" name="Oval 564"/>
            <p:cNvSpPr/>
            <p:nvPr/>
          </p:nvSpPr>
          <p:spPr>
            <a:xfrm>
              <a:off x="4499992" y="2348880"/>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566" name="Oval 565"/>
            <p:cNvSpPr/>
            <p:nvPr/>
          </p:nvSpPr>
          <p:spPr>
            <a:xfrm>
              <a:off x="4644008" y="2348880"/>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567" name="Oval 566"/>
            <p:cNvSpPr/>
            <p:nvPr/>
          </p:nvSpPr>
          <p:spPr>
            <a:xfrm>
              <a:off x="4716016" y="2420888"/>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568" name="Oval 567"/>
            <p:cNvSpPr/>
            <p:nvPr/>
          </p:nvSpPr>
          <p:spPr>
            <a:xfrm>
              <a:off x="8388424" y="2060848"/>
              <a:ext cx="216024" cy="216024"/>
            </a:xfrm>
            <a:prstGeom prst="ellipse">
              <a:avLst/>
            </a:prstGeom>
            <a:solidFill>
              <a:schemeClr val="bg1"/>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569" name="Oval 568"/>
            <p:cNvSpPr/>
            <p:nvPr/>
          </p:nvSpPr>
          <p:spPr>
            <a:xfrm>
              <a:off x="5076056" y="3068960"/>
              <a:ext cx="216024" cy="216024"/>
            </a:xfrm>
            <a:prstGeom prst="ellipse">
              <a:avLst/>
            </a:prstGeom>
            <a:solidFill>
              <a:schemeClr val="bg1"/>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570" name="Oval 569"/>
            <p:cNvSpPr/>
            <p:nvPr/>
          </p:nvSpPr>
          <p:spPr>
            <a:xfrm>
              <a:off x="8532440" y="2420888"/>
              <a:ext cx="216024" cy="216024"/>
            </a:xfrm>
            <a:prstGeom prst="ellipse">
              <a:avLst/>
            </a:prstGeom>
            <a:solidFill>
              <a:schemeClr val="bg1"/>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571" name="Oval 570"/>
            <p:cNvSpPr/>
            <p:nvPr/>
          </p:nvSpPr>
          <p:spPr>
            <a:xfrm>
              <a:off x="4716016" y="2780928"/>
              <a:ext cx="216024" cy="216024"/>
            </a:xfrm>
            <a:prstGeom prst="ellipse">
              <a:avLst/>
            </a:prstGeom>
            <a:solidFill>
              <a:schemeClr val="bg1"/>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572" name="Oval 571"/>
            <p:cNvSpPr/>
            <p:nvPr/>
          </p:nvSpPr>
          <p:spPr>
            <a:xfrm>
              <a:off x="4932040" y="1484784"/>
              <a:ext cx="216024" cy="216024"/>
            </a:xfrm>
            <a:prstGeom prst="ellipse">
              <a:avLst/>
            </a:prstGeom>
            <a:solidFill>
              <a:schemeClr val="bg1"/>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573" name="Oval 572"/>
            <p:cNvSpPr/>
            <p:nvPr/>
          </p:nvSpPr>
          <p:spPr>
            <a:xfrm>
              <a:off x="6660232" y="2204864"/>
              <a:ext cx="216024" cy="216024"/>
            </a:xfrm>
            <a:prstGeom prst="ellipse">
              <a:avLst/>
            </a:prstGeom>
            <a:solidFill>
              <a:schemeClr val="bg1"/>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574" name="Oval 573"/>
            <p:cNvSpPr/>
            <p:nvPr/>
          </p:nvSpPr>
          <p:spPr>
            <a:xfrm>
              <a:off x="3275856" y="1844824"/>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575" name="Oval 574"/>
            <p:cNvSpPr/>
            <p:nvPr/>
          </p:nvSpPr>
          <p:spPr>
            <a:xfrm>
              <a:off x="3347864" y="2636912"/>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576" name="Oval 575"/>
            <p:cNvSpPr/>
            <p:nvPr/>
          </p:nvSpPr>
          <p:spPr>
            <a:xfrm>
              <a:off x="5220072" y="2420888"/>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577" name="Oval 576"/>
            <p:cNvSpPr/>
            <p:nvPr/>
          </p:nvSpPr>
          <p:spPr>
            <a:xfrm>
              <a:off x="4533528" y="3102496"/>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578" name="Oval 577"/>
            <p:cNvSpPr/>
            <p:nvPr/>
          </p:nvSpPr>
          <p:spPr>
            <a:xfrm>
              <a:off x="4211960" y="3501008"/>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579" name="Oval 578"/>
            <p:cNvSpPr/>
            <p:nvPr/>
          </p:nvSpPr>
          <p:spPr>
            <a:xfrm>
              <a:off x="4211960" y="3717032"/>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580" name="Oval 579"/>
            <p:cNvSpPr/>
            <p:nvPr/>
          </p:nvSpPr>
          <p:spPr>
            <a:xfrm>
              <a:off x="4139952" y="3356992"/>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581" name="Oval 580"/>
            <p:cNvSpPr/>
            <p:nvPr/>
          </p:nvSpPr>
          <p:spPr>
            <a:xfrm>
              <a:off x="3491880" y="2420888"/>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582" name="Oval 581"/>
            <p:cNvSpPr/>
            <p:nvPr/>
          </p:nvSpPr>
          <p:spPr>
            <a:xfrm>
              <a:off x="4901952" y="3542928"/>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583" name="Oval 582"/>
            <p:cNvSpPr/>
            <p:nvPr/>
          </p:nvSpPr>
          <p:spPr>
            <a:xfrm>
              <a:off x="3347864" y="1916832"/>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584" name="Oval 583"/>
            <p:cNvSpPr/>
            <p:nvPr/>
          </p:nvSpPr>
          <p:spPr>
            <a:xfrm>
              <a:off x="3635896" y="3429000"/>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585" name="Oval 584"/>
            <p:cNvSpPr/>
            <p:nvPr/>
          </p:nvSpPr>
          <p:spPr>
            <a:xfrm>
              <a:off x="6876256" y="2276872"/>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586" name="Oval 585"/>
            <p:cNvSpPr/>
            <p:nvPr/>
          </p:nvSpPr>
          <p:spPr>
            <a:xfrm>
              <a:off x="4932040" y="4293096"/>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587" name="Oval 586"/>
            <p:cNvSpPr/>
            <p:nvPr/>
          </p:nvSpPr>
          <p:spPr>
            <a:xfrm>
              <a:off x="6732240" y="2780928"/>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588" name="Oval 587"/>
            <p:cNvSpPr/>
            <p:nvPr/>
          </p:nvSpPr>
          <p:spPr>
            <a:xfrm>
              <a:off x="4427984" y="2564904"/>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589" name="Oval 588"/>
            <p:cNvSpPr/>
            <p:nvPr/>
          </p:nvSpPr>
          <p:spPr>
            <a:xfrm>
              <a:off x="4211960" y="2492896"/>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590" name="Oval 589"/>
            <p:cNvSpPr/>
            <p:nvPr/>
          </p:nvSpPr>
          <p:spPr>
            <a:xfrm>
              <a:off x="3995936" y="3140968"/>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591" name="Oval 590"/>
            <p:cNvSpPr/>
            <p:nvPr/>
          </p:nvSpPr>
          <p:spPr>
            <a:xfrm>
              <a:off x="4932040" y="2276872"/>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592" name="Oval 591"/>
            <p:cNvSpPr/>
            <p:nvPr/>
          </p:nvSpPr>
          <p:spPr>
            <a:xfrm>
              <a:off x="5364088" y="3068960"/>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593" name="Oval 592"/>
            <p:cNvSpPr/>
            <p:nvPr/>
          </p:nvSpPr>
          <p:spPr>
            <a:xfrm>
              <a:off x="5220072" y="3212976"/>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594" name="Oval 593"/>
            <p:cNvSpPr/>
            <p:nvPr/>
          </p:nvSpPr>
          <p:spPr>
            <a:xfrm>
              <a:off x="3923928" y="3645024"/>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595" name="Oval 594"/>
            <p:cNvSpPr/>
            <p:nvPr/>
          </p:nvSpPr>
          <p:spPr>
            <a:xfrm>
              <a:off x="5220072" y="3501008"/>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596" name="Oval 595"/>
            <p:cNvSpPr/>
            <p:nvPr/>
          </p:nvSpPr>
          <p:spPr>
            <a:xfrm>
              <a:off x="3563888" y="3068960"/>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597" name="Oval 596"/>
            <p:cNvSpPr/>
            <p:nvPr/>
          </p:nvSpPr>
          <p:spPr>
            <a:xfrm>
              <a:off x="4716016" y="2996952"/>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598" name="Oval 597"/>
            <p:cNvSpPr/>
            <p:nvPr/>
          </p:nvSpPr>
          <p:spPr>
            <a:xfrm>
              <a:off x="2555776" y="2924944"/>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599" name="Oval 598"/>
            <p:cNvSpPr/>
            <p:nvPr/>
          </p:nvSpPr>
          <p:spPr>
            <a:xfrm>
              <a:off x="3275856" y="3645024"/>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600" name="Oval 599"/>
            <p:cNvSpPr/>
            <p:nvPr/>
          </p:nvSpPr>
          <p:spPr>
            <a:xfrm>
              <a:off x="5868144" y="3429000"/>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601" name="Oval 600"/>
            <p:cNvSpPr/>
            <p:nvPr/>
          </p:nvSpPr>
          <p:spPr>
            <a:xfrm>
              <a:off x="3851920" y="2852936"/>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602" name="Oval 601"/>
            <p:cNvSpPr/>
            <p:nvPr/>
          </p:nvSpPr>
          <p:spPr>
            <a:xfrm>
              <a:off x="5436096" y="3284984"/>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603" name="Oval 602"/>
            <p:cNvSpPr/>
            <p:nvPr/>
          </p:nvSpPr>
          <p:spPr>
            <a:xfrm>
              <a:off x="5148064" y="1772816"/>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604" name="Oval 603"/>
            <p:cNvSpPr/>
            <p:nvPr/>
          </p:nvSpPr>
          <p:spPr>
            <a:xfrm>
              <a:off x="6516216" y="3068960"/>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605" name="Oval 604"/>
            <p:cNvSpPr/>
            <p:nvPr/>
          </p:nvSpPr>
          <p:spPr>
            <a:xfrm>
              <a:off x="6948264" y="2492896"/>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606" name="Oval 605"/>
            <p:cNvSpPr/>
            <p:nvPr/>
          </p:nvSpPr>
          <p:spPr>
            <a:xfrm>
              <a:off x="6876256" y="1916832"/>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607" name="Oval 606"/>
            <p:cNvSpPr/>
            <p:nvPr/>
          </p:nvSpPr>
          <p:spPr>
            <a:xfrm>
              <a:off x="8532440" y="1916832"/>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608" name="Oval 607"/>
            <p:cNvSpPr/>
            <p:nvPr/>
          </p:nvSpPr>
          <p:spPr>
            <a:xfrm>
              <a:off x="7812360" y="2204864"/>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609" name="Oval 608"/>
            <p:cNvSpPr/>
            <p:nvPr/>
          </p:nvSpPr>
          <p:spPr>
            <a:xfrm>
              <a:off x="8172400" y="2060848"/>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610" name="Oval 609"/>
            <p:cNvSpPr/>
            <p:nvPr/>
          </p:nvSpPr>
          <p:spPr>
            <a:xfrm>
              <a:off x="7629872" y="2598440"/>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611" name="Oval 610"/>
            <p:cNvSpPr/>
            <p:nvPr/>
          </p:nvSpPr>
          <p:spPr>
            <a:xfrm>
              <a:off x="8172400" y="2276872"/>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612" name="Oval 611"/>
            <p:cNvSpPr/>
            <p:nvPr/>
          </p:nvSpPr>
          <p:spPr>
            <a:xfrm>
              <a:off x="8100392" y="2636912"/>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613" name="Oval 612"/>
            <p:cNvSpPr/>
            <p:nvPr/>
          </p:nvSpPr>
          <p:spPr>
            <a:xfrm>
              <a:off x="8316416" y="2852936"/>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614" name="Oval 613"/>
            <p:cNvSpPr/>
            <p:nvPr/>
          </p:nvSpPr>
          <p:spPr>
            <a:xfrm>
              <a:off x="8100392" y="2924944"/>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615" name="Oval 614"/>
            <p:cNvSpPr/>
            <p:nvPr/>
          </p:nvSpPr>
          <p:spPr>
            <a:xfrm>
              <a:off x="8100392" y="2996952"/>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616" name="Oval 615"/>
            <p:cNvSpPr/>
            <p:nvPr/>
          </p:nvSpPr>
          <p:spPr>
            <a:xfrm>
              <a:off x="8604448" y="2852936"/>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617" name="Oval 616"/>
            <p:cNvSpPr/>
            <p:nvPr/>
          </p:nvSpPr>
          <p:spPr>
            <a:xfrm>
              <a:off x="8460432" y="2636912"/>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618" name="Oval 617"/>
            <p:cNvSpPr/>
            <p:nvPr/>
          </p:nvSpPr>
          <p:spPr>
            <a:xfrm>
              <a:off x="7884368" y="2564904"/>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619" name="Oval 618"/>
            <p:cNvSpPr/>
            <p:nvPr/>
          </p:nvSpPr>
          <p:spPr>
            <a:xfrm>
              <a:off x="8252792" y="3149352"/>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620" name="Oval 619"/>
            <p:cNvSpPr/>
            <p:nvPr/>
          </p:nvSpPr>
          <p:spPr>
            <a:xfrm>
              <a:off x="8405192" y="3301752"/>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621" name="Oval 620"/>
            <p:cNvSpPr/>
            <p:nvPr/>
          </p:nvSpPr>
          <p:spPr>
            <a:xfrm>
              <a:off x="6660232" y="2492896"/>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622" name="Oval 621"/>
            <p:cNvSpPr/>
            <p:nvPr/>
          </p:nvSpPr>
          <p:spPr>
            <a:xfrm>
              <a:off x="7325072" y="2293640"/>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623" name="Oval 622"/>
            <p:cNvSpPr/>
            <p:nvPr/>
          </p:nvSpPr>
          <p:spPr>
            <a:xfrm>
              <a:off x="5364088" y="1412776"/>
              <a:ext cx="216024" cy="216024"/>
            </a:xfrm>
            <a:prstGeom prst="ellipse">
              <a:avLst/>
            </a:prstGeom>
            <a:solidFill>
              <a:srgbClr val="2759E5"/>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grpSp>
    </p:spTree>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par>
                          <p:cTn id="8" fill="hold">
                            <p:stCondLst>
                              <p:cond delay="1000"/>
                            </p:stCondLst>
                            <p:childTnLst>
                              <p:par>
                                <p:cTn id="9" presetID="10" presetClass="entr" presetSubtype="0" fill="hold" nodeType="afterEffect">
                                  <p:stCondLst>
                                    <p:cond delay="150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childTnLst>
                                </p:cTn>
                              </p:par>
                            </p:childTnLst>
                          </p:cTn>
                        </p:par>
                        <p:par>
                          <p:cTn id="12" fill="hold">
                            <p:stCondLst>
                              <p:cond delay="3500"/>
                            </p:stCondLst>
                            <p:childTnLst>
                              <p:par>
                                <p:cTn id="13" presetID="10" presetClass="entr" presetSubtype="0" fill="hold" nodeType="afterEffect">
                                  <p:stCondLst>
                                    <p:cond delay="150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childTnLst>
                                </p:cTn>
                              </p:par>
                            </p:childTnLst>
                          </p:cTn>
                        </p:par>
                        <p:par>
                          <p:cTn id="16" fill="hold">
                            <p:stCondLst>
                              <p:cond delay="6000"/>
                            </p:stCondLst>
                            <p:childTnLst>
                              <p:par>
                                <p:cTn id="17" presetID="10" presetClass="entr" presetSubtype="0" fill="hold" nodeType="afterEffect">
                                  <p:stCondLst>
                                    <p:cond delay="150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childTnLst>
                                </p:cTn>
                              </p:par>
                            </p:childTnLst>
                          </p:cTn>
                        </p:par>
                        <p:par>
                          <p:cTn id="20" fill="hold">
                            <p:stCondLst>
                              <p:cond delay="8500"/>
                            </p:stCondLst>
                            <p:childTnLst>
                              <p:par>
                                <p:cTn id="21" presetID="10" presetClass="entr" presetSubtype="0" fill="hold" nodeType="afterEffect">
                                  <p:stCondLst>
                                    <p:cond delay="150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smtClean="0"/>
              <a:t>The Deliverables &amp; the Spirit</a:t>
            </a:r>
            <a:endParaRPr lang="en-US" dirty="0"/>
          </a:p>
        </p:txBody>
      </p:sp>
      <p:sp>
        <p:nvSpPr>
          <p:cNvPr id="9" name="Text Placeholder 8"/>
          <p:cNvSpPr>
            <a:spLocks noGrp="1"/>
          </p:cNvSpPr>
          <p:nvPr>
            <p:ph type="body" idx="1"/>
          </p:nvPr>
        </p:nvSpPr>
        <p:spPr>
          <a:effectLst>
            <a:outerShdw blurRad="50800" dist="38100" dir="2700000">
              <a:srgbClr val="000000">
                <a:alpha val="43000"/>
              </a:srgbClr>
            </a:outerShdw>
          </a:effectLst>
        </p:spPr>
        <p:txBody>
          <a:bodyPr/>
          <a:lstStyle/>
          <a:p>
            <a:r>
              <a:rPr lang="en-US" dirty="0" smtClean="0">
                <a:solidFill>
                  <a:srgbClr val="FF0000"/>
                </a:solidFill>
              </a:rPr>
              <a:t>Deliverables</a:t>
            </a:r>
            <a:endParaRPr lang="en-US" dirty="0">
              <a:solidFill>
                <a:srgbClr val="FF0000"/>
              </a:solidFill>
            </a:endParaRPr>
          </a:p>
        </p:txBody>
      </p:sp>
      <p:sp>
        <p:nvSpPr>
          <p:cNvPr id="10" name="Content Placeholder 9"/>
          <p:cNvSpPr>
            <a:spLocks noGrp="1"/>
          </p:cNvSpPr>
          <p:nvPr>
            <p:ph sz="half" idx="2"/>
          </p:nvPr>
        </p:nvSpPr>
        <p:spPr/>
        <p:txBody>
          <a:bodyPr>
            <a:normAutofit/>
          </a:bodyPr>
          <a:lstStyle/>
          <a:p>
            <a:pPr indent="12700">
              <a:spcAft>
                <a:spcPts val="1800"/>
              </a:spcAft>
              <a:buNone/>
            </a:pPr>
            <a:r>
              <a:rPr lang="en-US" dirty="0" smtClean="0"/>
              <a:t>≥</a:t>
            </a:r>
            <a:r>
              <a:rPr lang="en-US" dirty="0" smtClean="0"/>
              <a:t>1 community education/outreach </a:t>
            </a:r>
            <a:r>
              <a:rPr lang="en-US" dirty="0" smtClean="0"/>
              <a:t>session</a:t>
            </a:r>
            <a:endParaRPr lang="en-US" dirty="0"/>
          </a:p>
        </p:txBody>
      </p:sp>
      <p:sp>
        <p:nvSpPr>
          <p:cNvPr id="11" name="Text Placeholder 10"/>
          <p:cNvSpPr>
            <a:spLocks noGrp="1"/>
          </p:cNvSpPr>
          <p:nvPr>
            <p:ph type="body" sz="quarter" idx="3"/>
          </p:nvPr>
        </p:nvSpPr>
        <p:spPr/>
        <p:txBody>
          <a:bodyPr/>
          <a:lstStyle/>
          <a:p>
            <a:r>
              <a:rPr lang="en-US" dirty="0" smtClean="0">
                <a:solidFill>
                  <a:srgbClr val="2D92D1"/>
                </a:solidFill>
                <a:effectLst>
                  <a:outerShdw blurRad="50800" dist="38100" dir="2700000">
                    <a:srgbClr val="000000">
                      <a:alpha val="43000"/>
                    </a:srgbClr>
                  </a:outerShdw>
                </a:effectLst>
              </a:rPr>
              <a:t>Spirit</a:t>
            </a:r>
            <a:endParaRPr lang="en-US" dirty="0">
              <a:solidFill>
                <a:srgbClr val="2D92D1"/>
              </a:solidFill>
              <a:effectLst>
                <a:outerShdw blurRad="50800" dist="38100" dir="2700000">
                  <a:srgbClr val="000000">
                    <a:alpha val="43000"/>
                  </a:srgbClr>
                </a:outerShdw>
              </a:effectLst>
            </a:endParaRPr>
          </a:p>
        </p:txBody>
      </p:sp>
      <p:sp>
        <p:nvSpPr>
          <p:cNvPr id="12" name="Content Placeholder 11"/>
          <p:cNvSpPr>
            <a:spLocks noGrp="1"/>
          </p:cNvSpPr>
          <p:nvPr>
            <p:ph sz="quarter" idx="4"/>
          </p:nvPr>
        </p:nvSpPr>
        <p:spPr/>
        <p:txBody>
          <a:bodyPr>
            <a:normAutofit/>
          </a:bodyPr>
          <a:lstStyle/>
          <a:p>
            <a:pPr marL="355600" indent="0">
              <a:spcAft>
                <a:spcPts val="1800"/>
              </a:spcAft>
              <a:buNone/>
            </a:pPr>
            <a:r>
              <a:rPr lang="en-US" dirty="0" smtClean="0"/>
              <a:t>Build capacity through community pharmacist – mental health community partnerships</a:t>
            </a:r>
          </a:p>
          <a:p>
            <a:pPr marL="355600" indent="0">
              <a:spcAft>
                <a:spcPts val="1800"/>
              </a:spcAft>
              <a:buNone/>
            </a:pPr>
            <a:r>
              <a:rPr lang="en-US" sz="1800" b="1" dirty="0" smtClean="0"/>
              <a:t>Capacity</a:t>
            </a:r>
            <a:r>
              <a:rPr lang="en-US" sz="1800" dirty="0" smtClean="0"/>
              <a:t>: the ability of the formal health care system, NGOs, support groups, families, and other informal community supports and actions to better care for and help people living with mental illnesses and addictions </a:t>
            </a:r>
            <a:endParaRPr lang="en-US" sz="1800" dirty="0"/>
          </a:p>
        </p:txBody>
      </p:sp>
      <p:pic>
        <p:nvPicPr>
          <p:cNvPr id="6" name="Picture 5" descr="C:\Documents and Settings\tnaylor\Desktop\Personal\Community Pharmacy Collaboratives Project\Logos\FB_ProfilePic.png"/>
          <p:cNvPicPr>
            <a:picLocks noChangeAspect="1" noChangeArrowheads="1"/>
          </p:cNvPicPr>
          <p:nvPr/>
        </p:nvPicPr>
        <p:blipFill>
          <a:blip r:embed="rId3"/>
          <a:srcRect/>
          <a:stretch>
            <a:fillRect/>
          </a:stretch>
        </p:blipFill>
        <p:spPr bwMode="auto">
          <a:xfrm>
            <a:off x="457200" y="457200"/>
            <a:ext cx="762000" cy="7620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P spid="12" grpId="0" build="p"/>
    </p:bldLst>
  </p:timing>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≥1 community education/outreach session</a:t>
            </a:r>
            <a:endParaRPr lang="en-US" dirty="0"/>
          </a:p>
        </p:txBody>
      </p:sp>
      <p:sp>
        <p:nvSpPr>
          <p:cNvPr id="8" name="Content Placeholder 7"/>
          <p:cNvSpPr>
            <a:spLocks noGrp="1"/>
          </p:cNvSpPr>
          <p:nvPr>
            <p:ph idx="1"/>
          </p:nvPr>
        </p:nvSpPr>
        <p:spPr>
          <a:xfrm>
            <a:off x="457200" y="1600200"/>
            <a:ext cx="8458200" cy="4525963"/>
          </a:xfrm>
        </p:spPr>
        <p:txBody>
          <a:bodyPr>
            <a:normAutofit fontScale="70000" lnSpcReduction="20000"/>
          </a:bodyPr>
          <a:lstStyle/>
          <a:p>
            <a:pPr marL="1795463" indent="-1795463">
              <a:buNone/>
            </a:pPr>
            <a:r>
              <a:rPr lang="en-US" b="1" dirty="0" smtClean="0"/>
              <a:t>1. Discover</a:t>
            </a:r>
            <a:r>
              <a:rPr lang="en-US" b="1" dirty="0" smtClean="0"/>
              <a:t>:</a:t>
            </a:r>
            <a:r>
              <a:rPr lang="en-US" dirty="0" smtClean="0"/>
              <a:t> 	What mental health support groups and education programs exist in your region?  </a:t>
            </a:r>
            <a:endParaRPr lang="en-US" dirty="0" smtClean="0"/>
          </a:p>
          <a:p>
            <a:pPr marL="0" indent="0">
              <a:buNone/>
            </a:pPr>
            <a:r>
              <a:rPr lang="en-US" b="1" dirty="0" smtClean="0">
                <a:solidFill>
                  <a:srgbClr val="EF5836"/>
                </a:solidFill>
              </a:rPr>
              <a:t>2. Inquire</a:t>
            </a:r>
            <a:r>
              <a:rPr lang="en-US" b="1" dirty="0" smtClean="0">
                <a:solidFill>
                  <a:srgbClr val="EF5836"/>
                </a:solidFill>
              </a:rPr>
              <a:t>:</a:t>
            </a:r>
            <a:r>
              <a:rPr lang="en-US" dirty="0" smtClean="0"/>
              <a:t> 	Can I offer a session on … </a:t>
            </a:r>
            <a:endParaRPr lang="en-US" dirty="0" smtClean="0"/>
          </a:p>
          <a:p>
            <a:pPr marL="2171700" lvl="5" indent="0">
              <a:buNone/>
            </a:pPr>
            <a:r>
              <a:rPr lang="en-US" dirty="0" smtClean="0"/>
              <a:t>Ex.     </a:t>
            </a:r>
            <a:r>
              <a:rPr lang="en-US" dirty="0" smtClean="0"/>
              <a:t> Heart health (a session for a mental health community group) </a:t>
            </a:r>
          </a:p>
          <a:p>
            <a:pPr marL="2171700" lvl="5" indent="0">
              <a:buNone/>
            </a:pPr>
            <a:r>
              <a:rPr lang="en-US" dirty="0" smtClean="0"/>
              <a:t>Ex</a:t>
            </a:r>
            <a:r>
              <a:rPr lang="en-US" dirty="0" smtClean="0"/>
              <a:t>.      Medications &amp; Mental Health</a:t>
            </a:r>
          </a:p>
          <a:p>
            <a:pPr marL="2171700" lvl="5" indent="0">
              <a:buNone/>
            </a:pPr>
            <a:r>
              <a:rPr lang="en-US" dirty="0" smtClean="0"/>
              <a:t>Ex.      Q&amp;A: Medications for Anxiety &amp; Depression</a:t>
            </a:r>
          </a:p>
          <a:p>
            <a:pPr marL="2776538" lvl="5" indent="-604838">
              <a:buNone/>
            </a:pPr>
            <a:r>
              <a:rPr lang="en-US" dirty="0" smtClean="0"/>
              <a:t>Ex.      Can’t sleep? There’s more than meds </a:t>
            </a:r>
            <a:r>
              <a:rPr lang="en-US" sz="1514" dirty="0" smtClean="0"/>
              <a:t>(</a:t>
            </a:r>
            <a:r>
              <a:rPr lang="en-US" sz="1514" dirty="0" err="1" smtClean="0"/>
              <a:t>eg</a:t>
            </a:r>
            <a:r>
              <a:rPr lang="en-US" sz="1514" dirty="0" smtClean="0"/>
              <a:t> partner </a:t>
            </a:r>
            <a:r>
              <a:rPr lang="en-US" sz="1514" dirty="0" smtClean="0"/>
              <a:t>with local psychologist)</a:t>
            </a:r>
          </a:p>
          <a:p>
            <a:pPr marL="2776538" lvl="5" indent="-604838">
              <a:buNone/>
            </a:pPr>
            <a:r>
              <a:rPr lang="en-US" sz="2065" dirty="0" smtClean="0"/>
              <a:t>Ex.      How over the counter medications interact with prescription medications.</a:t>
            </a:r>
          </a:p>
          <a:p>
            <a:pPr marL="2776538" lvl="5" indent="-604838">
              <a:buNone/>
            </a:pPr>
            <a:r>
              <a:rPr lang="en-US" dirty="0" smtClean="0"/>
              <a:t> </a:t>
            </a:r>
          </a:p>
          <a:p>
            <a:pPr marL="4763" lvl="5" indent="0">
              <a:buNone/>
            </a:pPr>
            <a:r>
              <a:rPr lang="en-US" dirty="0" smtClean="0"/>
              <a:t> or</a:t>
            </a:r>
            <a:endParaRPr lang="en-US" dirty="0" smtClean="0"/>
          </a:p>
          <a:p>
            <a:pPr marL="0" indent="0">
              <a:buNone/>
            </a:pPr>
            <a:r>
              <a:rPr lang="en-US" b="1" dirty="0" smtClean="0">
                <a:solidFill>
                  <a:srgbClr val="EF5836"/>
                </a:solidFill>
              </a:rPr>
              <a:t>3. Invent</a:t>
            </a:r>
            <a:r>
              <a:rPr lang="en-US" b="1" dirty="0" smtClean="0">
                <a:solidFill>
                  <a:srgbClr val="EF5836"/>
                </a:solidFill>
              </a:rPr>
              <a:t>:	</a:t>
            </a:r>
            <a:r>
              <a:rPr lang="en-US" dirty="0" smtClean="0"/>
              <a:t>How’s it going? </a:t>
            </a:r>
          </a:p>
          <a:p>
            <a:pPr marL="0" indent="0">
              <a:buNone/>
            </a:pPr>
            <a:r>
              <a:rPr lang="en-US" dirty="0" smtClean="0"/>
              <a:t>		</a:t>
            </a:r>
            <a:r>
              <a:rPr lang="en-US" sz="2400" dirty="0" smtClean="0"/>
              <a:t>Create your own session (unaffiliated)</a:t>
            </a:r>
            <a:endParaRPr lang="en-US" dirty="0" smtClean="0"/>
          </a:p>
          <a:p>
            <a:pPr marL="0" indent="0">
              <a:buNone/>
            </a:pPr>
            <a:endParaRPr lang="en-US" b="1" dirty="0" smtClean="0"/>
          </a:p>
          <a:p>
            <a:pPr marL="0" indent="0">
              <a:buNone/>
            </a:pPr>
            <a:r>
              <a:rPr lang="en-US" b="1" dirty="0" smtClean="0"/>
              <a:t>When</a:t>
            </a:r>
            <a:r>
              <a:rPr lang="en-US" b="1" dirty="0" smtClean="0"/>
              <a:t>:</a:t>
            </a:r>
            <a:r>
              <a:rPr lang="en-US" b="1" dirty="0" smtClean="0"/>
              <a:t>		</a:t>
            </a:r>
            <a:r>
              <a:rPr lang="en-US" dirty="0" smtClean="0"/>
              <a:t>Before December 15, </a:t>
            </a:r>
            <a:r>
              <a:rPr lang="en-US" dirty="0" smtClean="0"/>
              <a:t>2013</a:t>
            </a:r>
          </a:p>
          <a:p>
            <a:pPr marL="0" indent="0">
              <a:buNone/>
            </a:pPr>
            <a:r>
              <a:rPr lang="en-US" b="1" dirty="0" smtClean="0"/>
              <a:t>Who:</a:t>
            </a:r>
            <a:r>
              <a:rPr lang="en-US" dirty="0" smtClean="0"/>
              <a:t>	</a:t>
            </a:r>
            <a:r>
              <a:rPr lang="en-US" dirty="0" smtClean="0"/>
              <a:t>	</a:t>
            </a:r>
            <a:r>
              <a:rPr lang="en-US" dirty="0" smtClean="0"/>
              <a:t>You plus others (ideally) </a:t>
            </a:r>
            <a:r>
              <a:rPr lang="en-US" dirty="0" smtClean="0"/>
              <a:t>or you alone</a:t>
            </a:r>
          </a:p>
          <a:p>
            <a:pPr marL="0" indent="0">
              <a:buNone/>
            </a:pPr>
            <a:r>
              <a:rPr lang="en-US" b="1" dirty="0" smtClean="0"/>
              <a:t>Where: </a:t>
            </a:r>
            <a:r>
              <a:rPr lang="en-US" dirty="0" smtClean="0"/>
              <a:t>	Your ideas  </a:t>
            </a:r>
          </a:p>
        </p:txBody>
      </p:sp>
      <p:pic>
        <p:nvPicPr>
          <p:cNvPr id="7" name="Picture 6" descr="C:\Documents and Settings\tnaylor\Desktop\Personal\Community Pharmacy Collaboratives Project\Logos\FB_ProfilePic.png"/>
          <p:cNvPicPr>
            <a:picLocks noChangeAspect="1" noChangeArrowheads="1"/>
          </p:cNvPicPr>
          <p:nvPr/>
        </p:nvPicPr>
        <p:blipFill>
          <a:blip r:embed="rId3"/>
          <a:srcRect/>
          <a:stretch>
            <a:fillRect/>
          </a:stretch>
        </p:blipFill>
        <p:spPr bwMode="auto">
          <a:xfrm>
            <a:off x="457200" y="457200"/>
            <a:ext cx="762000" cy="762000"/>
          </a:xfrm>
          <a:prstGeom prst="rect">
            <a:avLst/>
          </a:prstGeom>
          <a:noFill/>
        </p:spPr>
      </p:pic>
      <p:sp>
        <p:nvSpPr>
          <p:cNvPr id="5" name="TextBox 4"/>
          <p:cNvSpPr txBox="1"/>
          <p:nvPr/>
        </p:nvSpPr>
        <p:spPr>
          <a:xfrm>
            <a:off x="838200" y="6260068"/>
            <a:ext cx="7696200" cy="369332"/>
          </a:xfrm>
          <a:prstGeom prst="rect">
            <a:avLst/>
          </a:prstGeom>
          <a:noFill/>
          <a:ln>
            <a:solidFill>
              <a:srgbClr val="FF388C"/>
            </a:solidFill>
          </a:ln>
        </p:spPr>
        <p:txBody>
          <a:bodyPr wrap="square" rtlCol="0">
            <a:spAutoFit/>
          </a:bodyPr>
          <a:lstStyle/>
          <a:p>
            <a:r>
              <a:rPr lang="en-US" b="1" dirty="0" smtClean="0">
                <a:solidFill>
                  <a:srgbClr val="632523"/>
                </a:solidFill>
              </a:rPr>
              <a:t>Contact </a:t>
            </a:r>
            <a:r>
              <a:rPr lang="en-US" b="1" dirty="0" smtClean="0">
                <a:solidFill>
                  <a:srgbClr val="632523"/>
                </a:solidFill>
                <a:hlinkClick r:id="rId4"/>
              </a:rPr>
              <a:t>david.gardner@dal.ca</a:t>
            </a:r>
            <a:r>
              <a:rPr lang="en-US" b="1" dirty="0" smtClean="0">
                <a:solidFill>
                  <a:srgbClr val="632523"/>
                </a:solidFill>
              </a:rPr>
              <a:t> or </a:t>
            </a:r>
            <a:r>
              <a:rPr lang="en-US" b="1" dirty="0" smtClean="0">
                <a:solidFill>
                  <a:srgbClr val="632523"/>
                </a:solidFill>
                <a:hlinkClick r:id="rId5"/>
              </a:rPr>
              <a:t>andrea.murphy@dal.ca</a:t>
            </a:r>
            <a:r>
              <a:rPr lang="en-US" b="1" dirty="0" smtClean="0">
                <a:solidFill>
                  <a:srgbClr val="632523"/>
                </a:solidFill>
              </a:rPr>
              <a:t> for ideas and support</a:t>
            </a:r>
            <a:endParaRPr lang="en-US" b="1" dirty="0">
              <a:solidFill>
                <a:srgbClr val="632523"/>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
                                            <p:txEl>
                                              <p:pRg st="8" end="8"/>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8">
                                            <p:txEl>
                                              <p:pRg st="9" end="9"/>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8">
                                            <p:txEl>
                                              <p:pRg st="10" end="10"/>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8">
                                            <p:txEl>
                                              <p:pRg st="12" end="12"/>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8">
                                            <p:txEl>
                                              <p:pRg st="13" end="13"/>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8">
                                            <p:txEl>
                                              <p:pRg st="14" end="14"/>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5" grpId="0" animBg="1"/>
    </p:bldLst>
  </p:timing>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US" sz="1800" dirty="0" smtClean="0"/>
              <a:t>Community Pharmacist Mental Health Education Session</a:t>
            </a:r>
            <a:r>
              <a:rPr lang="en-US" sz="3600" dirty="0" smtClean="0"/>
              <a:t/>
            </a:r>
            <a:br>
              <a:rPr lang="en-US" sz="3600" dirty="0" smtClean="0"/>
            </a:br>
            <a:r>
              <a:rPr lang="en-US" sz="3600" dirty="0" smtClean="0"/>
              <a:t>Advertise and promote your session</a:t>
            </a:r>
            <a:br>
              <a:rPr lang="en-US" sz="3600" dirty="0" smtClean="0"/>
            </a:br>
            <a:endParaRPr lang="en-US" sz="3600" dirty="0"/>
          </a:p>
        </p:txBody>
      </p:sp>
      <p:pic>
        <p:nvPicPr>
          <p:cNvPr id="7" name="Picture 6" descr="C:\Documents and Settings\tnaylor\Desktop\Personal\Community Pharmacy Collaboratives Project\Logos\FB_ProfilePic.png"/>
          <p:cNvPicPr>
            <a:picLocks noChangeAspect="1" noChangeArrowheads="1"/>
          </p:cNvPicPr>
          <p:nvPr/>
        </p:nvPicPr>
        <p:blipFill>
          <a:blip r:embed="rId3"/>
          <a:srcRect/>
          <a:stretch>
            <a:fillRect/>
          </a:stretch>
        </p:blipFill>
        <p:spPr bwMode="auto">
          <a:xfrm>
            <a:off x="457200" y="457200"/>
            <a:ext cx="762000" cy="762000"/>
          </a:xfrm>
          <a:prstGeom prst="rect">
            <a:avLst/>
          </a:prstGeom>
          <a:noFill/>
        </p:spPr>
      </p:pic>
      <p:pic>
        <p:nvPicPr>
          <p:cNvPr id="8" name="Picture 7"/>
          <p:cNvPicPr>
            <a:picLocks noChangeAspect="1"/>
          </p:cNvPicPr>
          <p:nvPr/>
        </p:nvPicPr>
        <p:blipFill>
          <a:blip r:embed="rId4"/>
          <a:stretch>
            <a:fillRect/>
          </a:stretch>
        </p:blipFill>
        <p:spPr>
          <a:xfrm>
            <a:off x="5175161" y="1524000"/>
            <a:ext cx="3395331" cy="4572000"/>
          </a:xfrm>
          <a:prstGeom prst="rect">
            <a:avLst/>
          </a:prstGeom>
        </p:spPr>
      </p:pic>
      <p:sp>
        <p:nvSpPr>
          <p:cNvPr id="6" name="Content Placeholder 5"/>
          <p:cNvSpPr>
            <a:spLocks noGrp="1"/>
          </p:cNvSpPr>
          <p:nvPr>
            <p:ph sz="half" idx="1"/>
          </p:nvPr>
        </p:nvSpPr>
        <p:spPr>
          <a:xfrm>
            <a:off x="457200" y="1600200"/>
            <a:ext cx="5029200" cy="4525963"/>
          </a:xfrm>
        </p:spPr>
        <p:txBody>
          <a:bodyPr>
            <a:normAutofit/>
          </a:bodyPr>
          <a:lstStyle/>
          <a:p>
            <a:pPr>
              <a:buNone/>
            </a:pPr>
            <a:r>
              <a:rPr lang="en-US" sz="2400" dirty="0" smtClean="0"/>
              <a:t>Options:</a:t>
            </a:r>
          </a:p>
          <a:p>
            <a:pPr lvl="1"/>
            <a:r>
              <a:rPr lang="en-US" sz="2000" dirty="0" smtClean="0"/>
              <a:t>Use your ideas</a:t>
            </a:r>
          </a:p>
          <a:p>
            <a:pPr lvl="1"/>
            <a:r>
              <a:rPr lang="en-US" sz="2000" dirty="0" smtClean="0"/>
              <a:t>Work with your partners</a:t>
            </a:r>
          </a:p>
          <a:p>
            <a:pPr lvl="1"/>
            <a:r>
              <a:rPr lang="en-US" sz="2000" dirty="0" smtClean="0"/>
              <a:t>Use pre-made poster templates (</a:t>
            </a:r>
            <a:r>
              <a:rPr lang="en-US" sz="2000" dirty="0" smtClean="0">
                <a:hlinkClick r:id="rId5"/>
              </a:rPr>
              <a:t>www.morethanmeds.com</a:t>
            </a:r>
            <a:r>
              <a:rPr lang="en-US" sz="2000" dirty="0" smtClean="0"/>
              <a:t> “team members only” page)</a:t>
            </a:r>
          </a:p>
          <a:p>
            <a:pPr lvl="1"/>
            <a:r>
              <a:rPr lang="en-US" sz="2000" dirty="0" smtClean="0"/>
              <a:t>Put up poster in your community </a:t>
            </a:r>
          </a:p>
          <a:p>
            <a:pPr lvl="1"/>
            <a:r>
              <a:rPr lang="en-US" sz="2000" dirty="0" smtClean="0"/>
              <a:t>Call people you think would want to participate</a:t>
            </a:r>
          </a:p>
          <a:p>
            <a:pPr lvl="1"/>
            <a:r>
              <a:rPr lang="en-US" sz="2000" dirty="0" smtClean="0"/>
              <a:t>Place one or more free ads on </a:t>
            </a:r>
            <a:r>
              <a:rPr lang="en-US" sz="2000" dirty="0" err="1" smtClean="0"/>
              <a:t>Kijiji</a:t>
            </a:r>
            <a:endParaRPr lang="en-US" sz="2000" dirty="0" smtClean="0"/>
          </a:p>
          <a:p>
            <a:pPr lvl="1"/>
            <a:r>
              <a:rPr lang="en-US" sz="2000" dirty="0" smtClean="0"/>
              <a:t>Advertise in local newspapers and bulletins</a:t>
            </a:r>
            <a:endParaRPr lang="en-US" sz="2000" dirty="0"/>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sz="2222" dirty="0" smtClean="0"/>
              <a:t>Community Pharmacist Mental Health Education Session</a:t>
            </a:r>
            <a:r>
              <a:rPr lang="en-US" dirty="0" smtClean="0"/>
              <a:t/>
            </a:r>
            <a:br>
              <a:rPr lang="en-US" dirty="0" smtClean="0"/>
            </a:br>
            <a:r>
              <a:rPr lang="en-US" sz="3556" dirty="0" smtClean="0"/>
              <a:t>Outreach/educational event practicalities</a:t>
            </a:r>
            <a:endParaRPr lang="en-US" dirty="0"/>
          </a:p>
        </p:txBody>
      </p:sp>
      <p:sp>
        <p:nvSpPr>
          <p:cNvPr id="5" name="Content Placeholder 4"/>
          <p:cNvSpPr>
            <a:spLocks noGrp="1"/>
          </p:cNvSpPr>
          <p:nvPr>
            <p:ph sz="half" idx="1"/>
          </p:nvPr>
        </p:nvSpPr>
        <p:spPr>
          <a:xfrm>
            <a:off x="1524000" y="1798637"/>
            <a:ext cx="6629400" cy="4525963"/>
          </a:xfrm>
        </p:spPr>
        <p:txBody>
          <a:bodyPr>
            <a:noAutofit/>
          </a:bodyPr>
          <a:lstStyle/>
          <a:p>
            <a:pPr marL="457200" lvl="1" indent="-457200">
              <a:buAutoNum type="arabicPeriod"/>
            </a:pPr>
            <a:r>
              <a:rPr lang="en-US" sz="1600" dirty="0" smtClean="0">
                <a:solidFill>
                  <a:schemeClr val="tx1"/>
                </a:solidFill>
              </a:rPr>
              <a:t>Contact the project coordinator well in advance of your session</a:t>
            </a:r>
          </a:p>
          <a:p>
            <a:pPr marL="457200" lvl="1" indent="-457200">
              <a:buAutoNum type="arabicPeriod"/>
            </a:pPr>
            <a:r>
              <a:rPr lang="en-US" sz="1600" dirty="0" smtClean="0">
                <a:solidFill>
                  <a:schemeClr val="tx1"/>
                </a:solidFill>
              </a:rPr>
              <a:t>Go </a:t>
            </a:r>
            <a:r>
              <a:rPr lang="en-US" sz="1600" dirty="0" smtClean="0">
                <a:solidFill>
                  <a:schemeClr val="tx1"/>
                </a:solidFill>
              </a:rPr>
              <a:t>to </a:t>
            </a:r>
            <a:r>
              <a:rPr lang="en-US" sz="1600" dirty="0" smtClean="0">
                <a:solidFill>
                  <a:schemeClr val="tx1"/>
                </a:solidFill>
                <a:hlinkClick r:id="rId3"/>
              </a:rPr>
              <a:t>http://www.morethanmeds.com/team-members-</a:t>
            </a:r>
            <a:r>
              <a:rPr lang="en-US" sz="1600" dirty="0" smtClean="0">
                <a:solidFill>
                  <a:schemeClr val="tx1"/>
                </a:solidFill>
                <a:hlinkClick r:id="rId3"/>
              </a:rPr>
              <a:t>only.html</a:t>
            </a:r>
            <a:r>
              <a:rPr lang="en-US" sz="1600" dirty="0" smtClean="0">
                <a:solidFill>
                  <a:schemeClr val="tx1"/>
                </a:solidFill>
              </a:rPr>
              <a:t>. Download the forms you need. </a:t>
            </a:r>
          </a:p>
          <a:p>
            <a:pPr marL="457200" lvl="1" indent="-457200">
              <a:buAutoNum type="arabicPeriod"/>
            </a:pPr>
            <a:r>
              <a:rPr lang="en-US" sz="1600" dirty="0" smtClean="0">
                <a:solidFill>
                  <a:schemeClr val="tx1"/>
                </a:solidFill>
              </a:rPr>
              <a:t>Review the checklist &gt;1 week in advance</a:t>
            </a:r>
          </a:p>
          <a:p>
            <a:pPr marL="457200" lvl="1" indent="-457200">
              <a:buAutoNum type="arabicPeriod"/>
            </a:pPr>
            <a:r>
              <a:rPr lang="en-US" sz="1600" dirty="0" smtClean="0">
                <a:solidFill>
                  <a:schemeClr val="tx1"/>
                </a:solidFill>
              </a:rPr>
              <a:t>Prepare your materials including evaluation forms</a:t>
            </a:r>
          </a:p>
          <a:p>
            <a:pPr marL="457200" lvl="1" indent="-457200">
              <a:buAutoNum type="arabicPeriod"/>
            </a:pPr>
            <a:r>
              <a:rPr lang="en-US" sz="1600" dirty="0" smtClean="0">
                <a:solidFill>
                  <a:schemeClr val="tx1"/>
                </a:solidFill>
              </a:rPr>
              <a:t>Provide your session; collect evaluations at the end</a:t>
            </a:r>
          </a:p>
          <a:p>
            <a:pPr marL="457200" lvl="1" indent="-457200">
              <a:buAutoNum type="arabicPeriod"/>
            </a:pPr>
            <a:r>
              <a:rPr lang="en-US" sz="1600" dirty="0" smtClean="0">
                <a:solidFill>
                  <a:schemeClr val="tx1"/>
                </a:solidFill>
              </a:rPr>
              <a:t>After the </a:t>
            </a:r>
            <a:r>
              <a:rPr lang="en-US" sz="1600" dirty="0" smtClean="0">
                <a:solidFill>
                  <a:schemeClr val="tx1"/>
                </a:solidFill>
              </a:rPr>
              <a:t>session, </a:t>
            </a:r>
            <a:r>
              <a:rPr lang="en-US" sz="1600" dirty="0" smtClean="0">
                <a:solidFill>
                  <a:schemeClr val="tx1"/>
                </a:solidFill>
              </a:rPr>
              <a:t>submit your </a:t>
            </a:r>
            <a:r>
              <a:rPr lang="en-US" sz="1600" dirty="0" smtClean="0">
                <a:solidFill>
                  <a:schemeClr val="tx1"/>
                </a:solidFill>
              </a:rPr>
              <a:t>session’s report along with the completed evaluation forms</a:t>
            </a:r>
          </a:p>
          <a:p>
            <a:pPr marL="457200" lvl="1" indent="-457200">
              <a:buAutoNum type="arabicPeriod"/>
            </a:pPr>
            <a:endParaRPr lang="en-US" sz="1600" dirty="0" smtClean="0">
              <a:solidFill>
                <a:schemeClr val="tx1"/>
              </a:solidFill>
            </a:endParaRPr>
          </a:p>
          <a:p>
            <a:pPr marL="0" lvl="1" indent="0">
              <a:buNone/>
            </a:pPr>
            <a:endParaRPr lang="en-US" sz="1600" dirty="0" smtClean="0">
              <a:solidFill>
                <a:schemeClr val="tx1"/>
              </a:solidFill>
            </a:endParaRPr>
          </a:p>
          <a:p>
            <a:pPr marL="0" lvl="1" indent="0">
              <a:buNone/>
            </a:pPr>
            <a:r>
              <a:rPr lang="en-US" sz="1600" dirty="0" smtClean="0">
                <a:solidFill>
                  <a:schemeClr val="tx1"/>
                </a:solidFill>
              </a:rPr>
              <a:t>We can send you a package (if you give us enough time)</a:t>
            </a:r>
          </a:p>
          <a:p>
            <a:pPr marL="400050" lvl="2" indent="0">
              <a:spcBef>
                <a:spcPts val="0"/>
              </a:spcBef>
              <a:spcAft>
                <a:spcPts val="1200"/>
              </a:spcAft>
              <a:buNone/>
            </a:pPr>
            <a:r>
              <a:rPr lang="en-US" sz="1400" dirty="0" smtClean="0">
                <a:solidFill>
                  <a:schemeClr val="tx1"/>
                </a:solidFill>
                <a:hlinkClick r:id="rId4"/>
              </a:rPr>
              <a:t>Ted.naylor5@gmail.com</a:t>
            </a:r>
            <a:r>
              <a:rPr lang="en-US" sz="1400" dirty="0" smtClean="0">
                <a:solidFill>
                  <a:schemeClr val="tx1"/>
                </a:solidFill>
              </a:rPr>
              <a:t> </a:t>
            </a:r>
            <a:endParaRPr lang="en-US" sz="1400" dirty="0" smtClean="0">
              <a:solidFill>
                <a:schemeClr val="tx1"/>
              </a:solidFill>
            </a:endParaRPr>
          </a:p>
          <a:p>
            <a:pPr marL="0" indent="0">
              <a:spcAft>
                <a:spcPts val="1200"/>
              </a:spcAft>
              <a:buNone/>
            </a:pPr>
            <a:endParaRPr lang="en-US" sz="1600" dirty="0" smtClean="0">
              <a:solidFill>
                <a:schemeClr val="tx1"/>
              </a:solidFill>
            </a:endParaRPr>
          </a:p>
          <a:p>
            <a:pPr marL="0" indent="0">
              <a:spcAft>
                <a:spcPts val="1200"/>
              </a:spcAft>
              <a:buNone/>
            </a:pPr>
            <a:r>
              <a:rPr lang="en-US" sz="1600" dirty="0" smtClean="0">
                <a:solidFill>
                  <a:schemeClr val="tx1"/>
                </a:solidFill>
              </a:rPr>
              <a:t>Optional: </a:t>
            </a:r>
          </a:p>
          <a:p>
            <a:pPr marL="0" indent="0">
              <a:spcAft>
                <a:spcPts val="1200"/>
              </a:spcAft>
              <a:buNone/>
            </a:pPr>
            <a:r>
              <a:rPr lang="en-US" sz="1600" dirty="0" smtClean="0">
                <a:solidFill>
                  <a:schemeClr val="tx1"/>
                </a:solidFill>
              </a:rPr>
              <a:t>Photo of your session (of you) for </a:t>
            </a:r>
            <a:r>
              <a:rPr lang="en-US" sz="1600" dirty="0" smtClean="0">
                <a:solidFill>
                  <a:schemeClr val="tx1"/>
                </a:solidFill>
                <a:hlinkClick r:id="rId5"/>
              </a:rPr>
              <a:t>www.morethanmeds.com</a:t>
            </a:r>
            <a:r>
              <a:rPr lang="en-US" sz="1600" dirty="0" smtClean="0">
                <a:solidFill>
                  <a:schemeClr val="tx1"/>
                </a:solidFill>
              </a:rPr>
              <a:t> </a:t>
            </a:r>
          </a:p>
          <a:p>
            <a:pPr marL="0" indent="0">
              <a:spcAft>
                <a:spcPts val="1200"/>
              </a:spcAft>
              <a:buNone/>
            </a:pPr>
            <a:endParaRPr lang="en-US" sz="1600" dirty="0">
              <a:solidFill>
                <a:schemeClr val="tx1"/>
              </a:solidFill>
            </a:endParaRPr>
          </a:p>
        </p:txBody>
      </p:sp>
      <p:pic>
        <p:nvPicPr>
          <p:cNvPr id="7" name="Picture 6" descr="C:\Documents and Settings\tnaylor\Desktop\Personal\Community Pharmacy Collaboratives Project\Logos\FB_ProfilePic.png"/>
          <p:cNvPicPr>
            <a:picLocks noChangeAspect="1" noChangeArrowheads="1"/>
          </p:cNvPicPr>
          <p:nvPr/>
        </p:nvPicPr>
        <p:blipFill>
          <a:blip r:embed="rId6"/>
          <a:srcRect/>
          <a:stretch>
            <a:fillRect/>
          </a:stretch>
        </p:blipFill>
        <p:spPr bwMode="auto">
          <a:xfrm>
            <a:off x="457200" y="457200"/>
            <a:ext cx="762000" cy="7620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xEl>
                                              <p:pRg st="8" end="8"/>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
                                            <p:txEl>
                                              <p:pRg st="11" end="11"/>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327748" y="457200"/>
            <a:ext cx="7685952" cy="6172200"/>
          </a:xfrm>
          <a:prstGeom prst="rect">
            <a:avLst/>
          </a:prstGeom>
          <a:ln>
            <a:solidFill>
              <a:srgbClr val="FF388C"/>
            </a:solidFill>
          </a:ln>
        </p:spPr>
      </p:pic>
      <p:sp>
        <p:nvSpPr>
          <p:cNvPr id="6" name="TextBox 5"/>
          <p:cNvSpPr txBox="1"/>
          <p:nvPr/>
        </p:nvSpPr>
        <p:spPr>
          <a:xfrm>
            <a:off x="0" y="0"/>
            <a:ext cx="6477000" cy="369332"/>
          </a:xfrm>
          <a:prstGeom prst="rect">
            <a:avLst/>
          </a:prstGeom>
          <a:noFill/>
        </p:spPr>
        <p:txBody>
          <a:bodyPr wrap="square" rtlCol="0">
            <a:spAutoFit/>
          </a:bodyPr>
          <a:lstStyle/>
          <a:p>
            <a:r>
              <a:rPr lang="en-US" b="1" dirty="0" smtClean="0">
                <a:solidFill>
                  <a:srgbClr val="FF0000"/>
                </a:solidFill>
              </a:rPr>
              <a:t>This is the checklist you will find on the website</a:t>
            </a:r>
            <a:endParaRPr lang="en-US" b="1"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2362200" y="1752600"/>
            <a:ext cx="6118315" cy="4419600"/>
          </a:xfrm>
          <a:prstGeom prst="rect">
            <a:avLst/>
          </a:prstGeom>
          <a:ln>
            <a:solidFill>
              <a:srgbClr val="FF388C"/>
            </a:solidFill>
          </a:ln>
        </p:spPr>
      </p:pic>
      <p:sp>
        <p:nvSpPr>
          <p:cNvPr id="2" name="Title 1"/>
          <p:cNvSpPr>
            <a:spLocks noGrp="1"/>
          </p:cNvSpPr>
          <p:nvPr>
            <p:ph type="title"/>
          </p:nvPr>
        </p:nvSpPr>
        <p:spPr/>
        <p:txBody>
          <a:bodyPr>
            <a:normAutofit fontScale="90000"/>
          </a:bodyPr>
          <a:lstStyle/>
          <a:p>
            <a:r>
              <a:rPr lang="en-US" sz="2222" dirty="0" smtClean="0"/>
              <a:t>Outreach/Educational Session</a:t>
            </a:r>
            <a:r>
              <a:rPr lang="en-US" dirty="0" smtClean="0"/>
              <a:t/>
            </a:r>
            <a:br>
              <a:rPr lang="en-US" dirty="0" smtClean="0"/>
            </a:br>
            <a:r>
              <a:rPr lang="en-US" dirty="0" smtClean="0"/>
              <a:t>Session Feedback</a:t>
            </a:r>
            <a:endParaRPr lang="en-US" dirty="0"/>
          </a:p>
        </p:txBody>
      </p:sp>
      <p:sp>
        <p:nvSpPr>
          <p:cNvPr id="7" name="Rectangle 6"/>
          <p:cNvSpPr/>
          <p:nvPr/>
        </p:nvSpPr>
        <p:spPr>
          <a:xfrm rot="20771570">
            <a:off x="120981" y="2081510"/>
            <a:ext cx="2430810" cy="2585323"/>
          </a:xfrm>
          <a:prstGeom prst="rect">
            <a:avLst/>
          </a:prstGeom>
        </p:spPr>
        <p:txBody>
          <a:bodyPr wrap="square">
            <a:spAutoFit/>
          </a:bodyPr>
          <a:lstStyle/>
          <a:p>
            <a:pPr marL="0" lvl="2" algn="ctr"/>
            <a:r>
              <a:rPr lang="en-US" dirty="0" smtClean="0">
                <a:solidFill>
                  <a:srgbClr val="FF0000"/>
                </a:solidFill>
              </a:rPr>
              <a:t>coordinate in advance with us</a:t>
            </a:r>
            <a:r>
              <a:rPr lang="en-US" dirty="0" smtClean="0">
                <a:solidFill>
                  <a:srgbClr val="FF0000"/>
                </a:solidFill>
              </a:rPr>
              <a:t> </a:t>
            </a:r>
            <a:r>
              <a:rPr lang="en-US" dirty="0" smtClean="0">
                <a:hlinkClick r:id="rId4"/>
              </a:rPr>
              <a:t>Ted.naylor5@gmail.com</a:t>
            </a:r>
            <a:r>
              <a:rPr lang="en-US" dirty="0" smtClean="0"/>
              <a:t> </a:t>
            </a:r>
            <a:endParaRPr lang="en-US" dirty="0" smtClean="0"/>
          </a:p>
          <a:p>
            <a:pPr algn="ctr"/>
            <a:endParaRPr lang="en-US" dirty="0" smtClean="0">
              <a:solidFill>
                <a:srgbClr val="FF0000"/>
              </a:solidFill>
            </a:endParaRPr>
          </a:p>
          <a:p>
            <a:pPr algn="ctr"/>
            <a:endParaRPr lang="en-US" dirty="0" smtClean="0">
              <a:solidFill>
                <a:srgbClr val="FF0000"/>
              </a:solidFill>
            </a:endParaRPr>
          </a:p>
          <a:p>
            <a:pPr algn="ctr"/>
            <a:r>
              <a:rPr lang="en-US" dirty="0" smtClean="0">
                <a:solidFill>
                  <a:srgbClr val="FF0000"/>
                </a:solidFill>
              </a:rPr>
              <a:t>Or print and make copies of your own from the MTM website “members only” page</a:t>
            </a:r>
            <a:endParaRPr lang="en-US" dirty="0">
              <a:solidFill>
                <a:srgbClr val="FF0000"/>
              </a:solidFill>
            </a:endParaRP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4800"/>
            <a:ext cx="7239000" cy="1143000"/>
          </a:xfrm>
        </p:spPr>
        <p:txBody>
          <a:bodyPr>
            <a:noAutofit/>
          </a:bodyPr>
          <a:lstStyle/>
          <a:p>
            <a:r>
              <a:rPr lang="en-US" sz="3200" dirty="0" smtClean="0"/>
              <a:t>Submit your session report within 1 week </a:t>
            </a:r>
            <a:endParaRPr lang="en-US" sz="3200" dirty="0"/>
          </a:p>
        </p:txBody>
      </p:sp>
      <p:pic>
        <p:nvPicPr>
          <p:cNvPr id="3" name="Picture 2"/>
          <p:cNvPicPr>
            <a:picLocks noChangeAspect="1"/>
          </p:cNvPicPr>
          <p:nvPr/>
        </p:nvPicPr>
        <p:blipFill>
          <a:blip r:embed="rId2"/>
          <a:stretch>
            <a:fillRect/>
          </a:stretch>
        </p:blipFill>
        <p:spPr>
          <a:xfrm>
            <a:off x="1174750" y="1524000"/>
            <a:ext cx="6826250" cy="4705908"/>
          </a:xfrm>
          <a:prstGeom prst="rect">
            <a:avLst/>
          </a:prstGeom>
          <a:ln>
            <a:solidFill>
              <a:srgbClr val="FF388C"/>
            </a:solid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Project Objectives</a:t>
            </a:r>
            <a:endParaRPr lang="en-US" dirty="0"/>
          </a:p>
        </p:txBody>
      </p:sp>
      <p:pic>
        <p:nvPicPr>
          <p:cNvPr id="5" name="Picture 4" descr="C:\Documents and Settings\tnaylor\Desktop\Personal\Community Pharmacy Collaboratives Project\Logos\FB_ProfilePic.png"/>
          <p:cNvPicPr>
            <a:picLocks noChangeAspect="1" noChangeArrowheads="1"/>
          </p:cNvPicPr>
          <p:nvPr/>
        </p:nvPicPr>
        <p:blipFill>
          <a:blip r:embed="rId3"/>
          <a:srcRect/>
          <a:stretch>
            <a:fillRect/>
          </a:stretch>
        </p:blipFill>
        <p:spPr bwMode="auto">
          <a:xfrm>
            <a:off x="457200" y="457200"/>
            <a:ext cx="762000" cy="762000"/>
          </a:xfrm>
          <a:prstGeom prst="rect">
            <a:avLst/>
          </a:prstGeom>
          <a:noFill/>
        </p:spPr>
      </p:pic>
      <p:sp>
        <p:nvSpPr>
          <p:cNvPr id="6" name="TextBox 5"/>
          <p:cNvSpPr txBox="1"/>
          <p:nvPr/>
        </p:nvSpPr>
        <p:spPr>
          <a:xfrm>
            <a:off x="3352800" y="1752600"/>
            <a:ext cx="3429000" cy="2862322"/>
          </a:xfrm>
          <a:prstGeom prst="rect">
            <a:avLst/>
          </a:prstGeom>
          <a:ln/>
          <a:effectLst>
            <a:outerShdw blurRad="76200" dist="139700" dir="8100000" sy="-23000" kx="800400" algn="br" rotWithShape="0">
              <a:schemeClr val="accent4">
                <a:lumMod val="75000"/>
                <a:alpha val="15000"/>
              </a:schemeClr>
            </a:outerShdw>
            <a:reflection stA="50000" endPos="75000" dist="12700" dir="5400000" sy="-100000" algn="bl" rotWithShape="0"/>
          </a:effectLst>
        </p:spPr>
        <p:style>
          <a:lnRef idx="1">
            <a:schemeClr val="accent4"/>
          </a:lnRef>
          <a:fillRef idx="3">
            <a:schemeClr val="accent4"/>
          </a:fillRef>
          <a:effectRef idx="2">
            <a:schemeClr val="accent4"/>
          </a:effectRef>
          <a:fontRef idx="minor">
            <a:schemeClr val="lt1"/>
          </a:fontRef>
        </p:style>
        <p:txBody>
          <a:bodyPr wrap="square" rtlCol="0">
            <a:spAutoFit/>
          </a:bodyPr>
          <a:lstStyle/>
          <a:p>
            <a:pPr algn="ctr"/>
            <a:r>
              <a:rPr lang="en-US" sz="5400" b="1" dirty="0" smtClean="0">
                <a:solidFill>
                  <a:srgbClr val="8FC759"/>
                </a:solidFill>
                <a:effectLst>
                  <a:outerShdw blurRad="50800" dist="38100" dir="2700000">
                    <a:srgbClr val="000000">
                      <a:alpha val="43000"/>
                    </a:srgbClr>
                  </a:outerShdw>
                </a:effectLst>
              </a:rPr>
              <a:t>Engage </a:t>
            </a:r>
          </a:p>
          <a:p>
            <a:pPr algn="ctr"/>
            <a:r>
              <a:rPr lang="en-US" sz="5400" b="1" dirty="0" smtClean="0">
                <a:solidFill>
                  <a:srgbClr val="8FC759"/>
                </a:solidFill>
                <a:effectLst>
                  <a:outerShdw blurRad="50800" dist="38100" dir="2700000">
                    <a:srgbClr val="000000">
                      <a:alpha val="43000"/>
                    </a:srgbClr>
                  </a:outerShdw>
                </a:effectLst>
              </a:rPr>
              <a:t>Empower</a:t>
            </a:r>
          </a:p>
          <a:p>
            <a:pPr algn="ctr"/>
            <a:r>
              <a:rPr lang="en-US" sz="5400" b="1" dirty="0" smtClean="0">
                <a:solidFill>
                  <a:srgbClr val="8FC759"/>
                </a:solidFill>
                <a:effectLst>
                  <a:outerShdw blurRad="50800" dist="38100" dir="2700000">
                    <a:srgbClr val="000000">
                      <a:alpha val="43000"/>
                    </a:srgbClr>
                  </a:outerShdw>
                </a:effectLst>
              </a:rPr>
              <a:t>Mobilize</a:t>
            </a:r>
          </a:p>
          <a:p>
            <a:pPr algn="ctr"/>
            <a:endParaRPr lang="en-US" b="1" dirty="0">
              <a:solidFill>
                <a:srgbClr val="8FC759"/>
              </a:solidFill>
              <a:effectLst>
                <a:outerShdw blurRad="50800" dist="38100" dir="2700000">
                  <a:srgbClr val="000000">
                    <a:alpha val="43000"/>
                  </a:srgbClr>
                </a:outerShdw>
              </a:effectLst>
            </a:endParaRP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2667000" y="3684662"/>
            <a:ext cx="6172200" cy="963538"/>
          </a:xfrm>
        </p:spPr>
        <p:txBody>
          <a:bodyPr>
            <a:noAutofit/>
          </a:bodyPr>
          <a:lstStyle/>
          <a:p>
            <a:r>
              <a:rPr lang="en-US" sz="5400" dirty="0" smtClean="0">
                <a:solidFill>
                  <a:schemeClr val="bg1">
                    <a:lumMod val="50000"/>
                  </a:schemeClr>
                </a:solidFill>
                <a:latin typeface="Myriad Pro" pitchFamily="34" charset="0"/>
              </a:rPr>
              <a:t>Your are one of</a:t>
            </a:r>
            <a:r>
              <a:rPr lang="en-US" sz="5400" dirty="0" smtClean="0">
                <a:solidFill>
                  <a:schemeClr val="bg1">
                    <a:lumMod val="50000"/>
                  </a:schemeClr>
                </a:solidFill>
                <a:latin typeface="Myriad Pro" pitchFamily="34" charset="0"/>
              </a:rPr>
              <a:t> our MTM Network Trainees</a:t>
            </a:r>
            <a:r>
              <a:rPr lang="en-US" sz="5400" dirty="0" smtClean="0">
                <a:solidFill>
                  <a:schemeClr val="bg1">
                    <a:lumMod val="50000"/>
                  </a:schemeClr>
                </a:solidFill>
                <a:latin typeface="Myriad Pro" pitchFamily="34" charset="0"/>
              </a:rPr>
              <a:t>!</a:t>
            </a:r>
            <a:r>
              <a:rPr lang="en-US" sz="5400" dirty="0" smtClean="0">
                <a:solidFill>
                  <a:schemeClr val="bg1">
                    <a:lumMod val="50000"/>
                  </a:schemeClr>
                </a:solidFill>
                <a:latin typeface="Myriad Pro" pitchFamily="34" charset="0"/>
              </a:rPr>
              <a:t>!</a:t>
            </a:r>
            <a:r>
              <a:rPr lang="en-US" sz="2000" dirty="0" smtClean="0">
                <a:solidFill>
                  <a:schemeClr val="bg1">
                    <a:lumMod val="50000"/>
                  </a:schemeClr>
                </a:solidFill>
                <a:latin typeface="Myriad Pro" pitchFamily="34" charset="0"/>
              </a:rPr>
              <a:t/>
            </a:r>
            <a:br>
              <a:rPr lang="en-US" sz="2000" dirty="0" smtClean="0">
                <a:solidFill>
                  <a:schemeClr val="bg1">
                    <a:lumMod val="50000"/>
                  </a:schemeClr>
                </a:solidFill>
                <a:latin typeface="Myriad Pro" pitchFamily="34" charset="0"/>
              </a:rPr>
            </a:br>
            <a:r>
              <a:rPr lang="en-US" sz="2000" dirty="0" smtClean="0">
                <a:solidFill>
                  <a:schemeClr val="bg1">
                    <a:lumMod val="50000"/>
                  </a:schemeClr>
                </a:solidFill>
                <a:latin typeface="Myriad Pro" pitchFamily="34" charset="0"/>
              </a:rPr>
              <a:t>We are here to support YOU. </a:t>
            </a:r>
            <a:r>
              <a:rPr lang="en-US" sz="5400" dirty="0" smtClean="0">
                <a:solidFill>
                  <a:schemeClr val="bg1">
                    <a:lumMod val="50000"/>
                  </a:schemeClr>
                </a:solidFill>
                <a:latin typeface="Myriad Pro" pitchFamily="34" charset="0"/>
              </a:rPr>
              <a:t/>
            </a:r>
            <a:br>
              <a:rPr lang="en-US" sz="5400" dirty="0" smtClean="0">
                <a:solidFill>
                  <a:schemeClr val="bg1">
                    <a:lumMod val="50000"/>
                  </a:schemeClr>
                </a:solidFill>
                <a:latin typeface="Myriad Pro" pitchFamily="34" charset="0"/>
              </a:rPr>
            </a:br>
            <a:endParaRPr lang="en-US" sz="5400" dirty="0">
              <a:solidFill>
                <a:schemeClr val="bg1">
                  <a:lumMod val="50000"/>
                </a:schemeClr>
              </a:solidFill>
              <a:latin typeface="Myriad Pro" pitchFamily="34" charset="0"/>
            </a:endParaRPr>
          </a:p>
        </p:txBody>
      </p:sp>
      <p:sp>
        <p:nvSpPr>
          <p:cNvPr id="11266" name="AutoShape 2" descr="https://photos-5.dropbox.com/t/0/AAC2F5scqGu2JpQQBBMNoMA98-sAK2G7101zuQy5yncSAQ/12/17960576/jpeg/32x32/6/_/1/2/More_Than_Meds-LOGO.jpg/s2ffQiqZwpxeOgc_bj93I3inHhMtRheJ7y3FTROdjpU?size=1280x960&amp;size_mode=2"/>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1267" name="Picture 3" descr="C:\Documents and Settings\tnaylor\Desktop\Personal\Community Pharmacy Collaboratives Project\Logos\More_Than_Meds-LOGO (1).jpg"/>
          <p:cNvPicPr>
            <a:picLocks noChangeAspect="1" noChangeArrowheads="1"/>
          </p:cNvPicPr>
          <p:nvPr/>
        </p:nvPicPr>
        <p:blipFill>
          <a:blip r:embed="rId3"/>
          <a:srcRect/>
          <a:stretch>
            <a:fillRect/>
          </a:stretch>
        </p:blipFill>
        <p:spPr bwMode="auto">
          <a:xfrm>
            <a:off x="1676400" y="228600"/>
            <a:ext cx="5782984" cy="1943658"/>
          </a:xfrm>
          <a:prstGeom prst="rect">
            <a:avLst/>
          </a:prstGeom>
          <a:noFill/>
        </p:spPr>
      </p:pic>
      <p:pic>
        <p:nvPicPr>
          <p:cNvPr id="11268" name="Picture 4" descr="C:\Documents and Settings\tnaylor\Desktop\Personal\Community Pharmacy Collaboratives Project\Logos\FB_ProfilePic.png"/>
          <p:cNvPicPr>
            <a:picLocks noChangeAspect="1" noChangeArrowheads="1"/>
          </p:cNvPicPr>
          <p:nvPr/>
        </p:nvPicPr>
        <p:blipFill>
          <a:blip r:embed="rId4"/>
          <a:srcRect/>
          <a:stretch>
            <a:fillRect/>
          </a:stretch>
        </p:blipFill>
        <p:spPr bwMode="auto">
          <a:xfrm>
            <a:off x="609600" y="2286000"/>
            <a:ext cx="1752600" cy="1752600"/>
          </a:xfrm>
          <a:prstGeom prst="rect">
            <a:avLst/>
          </a:prstGeom>
          <a:noFill/>
        </p:spPr>
      </p:pic>
    </p:spTree>
  </p:cSld>
  <p:clrMapOvr>
    <a:masterClrMapping/>
  </p:clrMapOvr>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Trainees</a:t>
            </a:r>
            <a:br>
              <a:rPr lang="en-US" dirty="0" smtClean="0"/>
            </a:br>
            <a:r>
              <a:rPr lang="en-US" sz="2667" dirty="0" smtClean="0"/>
              <a:t>Key Discussion Points</a:t>
            </a:r>
            <a:endParaRPr lang="en-US" dirty="0"/>
          </a:p>
        </p:txBody>
      </p:sp>
      <p:sp>
        <p:nvSpPr>
          <p:cNvPr id="5" name="Content Placeholder 4"/>
          <p:cNvSpPr>
            <a:spLocks noGrp="1"/>
          </p:cNvSpPr>
          <p:nvPr>
            <p:ph idx="1"/>
          </p:nvPr>
        </p:nvSpPr>
        <p:spPr>
          <a:xfrm>
            <a:off x="457200" y="1600200"/>
            <a:ext cx="8686800" cy="5105400"/>
          </a:xfrm>
        </p:spPr>
        <p:txBody>
          <a:bodyPr>
            <a:normAutofit/>
          </a:bodyPr>
          <a:lstStyle/>
          <a:p>
            <a:pPr>
              <a:buNone/>
            </a:pPr>
            <a:r>
              <a:rPr lang="en-US" dirty="0" smtClean="0"/>
              <a:t>1. Trainees are to contact MTM team for support &amp; </a:t>
            </a:r>
            <a:r>
              <a:rPr lang="en-US" dirty="0" smtClean="0"/>
              <a:t>materials </a:t>
            </a:r>
          </a:p>
          <a:p>
            <a:pPr>
              <a:buNone/>
            </a:pPr>
            <a:endParaRPr lang="en-US" dirty="0" smtClean="0"/>
          </a:p>
          <a:p>
            <a:pPr>
              <a:buNone/>
            </a:pPr>
            <a:r>
              <a:rPr lang="en-US" dirty="0" smtClean="0"/>
              <a:t>2. Use the </a:t>
            </a:r>
            <a:r>
              <a:rPr lang="en-US" dirty="0" smtClean="0">
                <a:hlinkClick r:id="rId2"/>
              </a:rPr>
              <a:t>www.morethanmeds.com</a:t>
            </a:r>
            <a:r>
              <a:rPr lang="en-US" dirty="0" smtClean="0"/>
              <a:t> site as a </a:t>
            </a:r>
            <a:r>
              <a:rPr lang="en-US" dirty="0" smtClean="0"/>
              <a:t>resource</a:t>
            </a:r>
            <a:endParaRPr lang="en-US" sz="1946" b="1" dirty="0" smtClean="0">
              <a:solidFill>
                <a:schemeClr val="accent4">
                  <a:lumMod val="75000"/>
                </a:schemeClr>
              </a:solidFill>
            </a:endParaRPr>
          </a:p>
          <a:p>
            <a:pPr lvl="1">
              <a:buNone/>
            </a:pPr>
            <a:r>
              <a:rPr lang="en-US" sz="1946" dirty="0" smtClean="0"/>
              <a:t> </a:t>
            </a:r>
            <a:endParaRPr lang="en-US" sz="1946" dirty="0" smtClean="0"/>
          </a:p>
        </p:txBody>
      </p:sp>
      <p:pic>
        <p:nvPicPr>
          <p:cNvPr id="6" name="Picture 5" descr="C:\Documents and Settings\tnaylor\Desktop\Personal\Community Pharmacy Collaboratives Project\Logos\FB_ProfilePic.png"/>
          <p:cNvPicPr>
            <a:picLocks noChangeAspect="1" noChangeArrowheads="1"/>
          </p:cNvPicPr>
          <p:nvPr/>
        </p:nvPicPr>
        <p:blipFill>
          <a:blip r:embed="rId3"/>
          <a:srcRect/>
          <a:stretch>
            <a:fillRect/>
          </a:stretch>
        </p:blipFill>
        <p:spPr bwMode="auto">
          <a:xfrm>
            <a:off x="457200" y="457200"/>
            <a:ext cx="762000" cy="762000"/>
          </a:xfrm>
          <a:prstGeom prst="rect">
            <a:avLst/>
          </a:prstGeom>
          <a:noFill/>
        </p:spPr>
      </p:pic>
      <p:pic>
        <p:nvPicPr>
          <p:cNvPr id="7" name="Picture 3" descr="C:\Documents and Settings\tnaylor\Desktop\Personal\Community Pharmacy Collaboratives Project\Logos\More_Than_Meds-LOGO (1).jpg"/>
          <p:cNvPicPr>
            <a:picLocks noChangeAspect="1" noChangeArrowheads="1"/>
          </p:cNvPicPr>
          <p:nvPr/>
        </p:nvPicPr>
        <p:blipFill>
          <a:blip r:embed="rId4"/>
          <a:srcRect/>
          <a:stretch>
            <a:fillRect/>
          </a:stretch>
        </p:blipFill>
        <p:spPr bwMode="auto">
          <a:xfrm>
            <a:off x="6400800" y="0"/>
            <a:ext cx="2582584" cy="868005"/>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Title 7"/>
          <p:cNvSpPr>
            <a:spLocks noGrp="1"/>
          </p:cNvSpPr>
          <p:nvPr>
            <p:ph type="title"/>
          </p:nvPr>
        </p:nvSpPr>
        <p:spPr>
          <a:xfrm>
            <a:off x="1828800" y="2971800"/>
            <a:ext cx="6437313" cy="1362075"/>
          </a:xfrm>
        </p:spPr>
        <p:txBody>
          <a:bodyPr>
            <a:normAutofit fontScale="90000"/>
          </a:bodyPr>
          <a:lstStyle/>
          <a:p>
            <a:r>
              <a:rPr lang="en-US" dirty="0" smtClean="0"/>
              <a:t>Thank you for participating in the more than meds project </a:t>
            </a:r>
            <a:endParaRPr lang="en-US" dirty="0"/>
          </a:p>
        </p:txBody>
      </p:sp>
      <p:pic>
        <p:nvPicPr>
          <p:cNvPr id="6" name="Picture 5" descr="C:\Documents and Settings\tnaylor\Desktop\Personal\Community Pharmacy Collaboratives Project\Logos\FB_ProfilePic.png"/>
          <p:cNvPicPr>
            <a:picLocks noChangeAspect="1" noChangeArrowheads="1"/>
          </p:cNvPicPr>
          <p:nvPr/>
        </p:nvPicPr>
        <p:blipFill>
          <a:blip r:embed="rId2"/>
          <a:srcRect/>
          <a:stretch>
            <a:fillRect/>
          </a:stretch>
        </p:blipFill>
        <p:spPr bwMode="auto">
          <a:xfrm>
            <a:off x="762000" y="2971800"/>
            <a:ext cx="762000" cy="762000"/>
          </a:xfrm>
          <a:prstGeom prst="rect">
            <a:avLst/>
          </a:prstGeom>
          <a:noFill/>
        </p:spPr>
      </p:pic>
      <p:pic>
        <p:nvPicPr>
          <p:cNvPr id="7" name="Picture 3" descr="C:\Documents and Settings\tnaylor\Desktop\Personal\Community Pharmacy Collaboratives Project\Logos\More_Than_Meds-LOGO (1).jpg"/>
          <p:cNvPicPr>
            <a:picLocks noChangeAspect="1" noChangeArrowheads="1"/>
          </p:cNvPicPr>
          <p:nvPr/>
        </p:nvPicPr>
        <p:blipFill>
          <a:blip r:embed="rId3"/>
          <a:srcRect/>
          <a:stretch>
            <a:fillRect/>
          </a:stretch>
        </p:blipFill>
        <p:spPr bwMode="auto">
          <a:xfrm>
            <a:off x="1905000" y="228600"/>
            <a:ext cx="5667966" cy="1905000"/>
          </a:xfrm>
          <a:prstGeom prst="rect">
            <a:avLst/>
          </a:prstGeom>
          <a:noFill/>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Project Objectives</a:t>
            </a:r>
            <a:endParaRPr lang="en-US" dirty="0"/>
          </a:p>
        </p:txBody>
      </p:sp>
      <p:pic>
        <p:nvPicPr>
          <p:cNvPr id="5" name="Picture 4" descr="C:\Documents and Settings\tnaylor\Desktop\Personal\Community Pharmacy Collaboratives Project\Logos\FB_ProfilePic.png"/>
          <p:cNvPicPr>
            <a:picLocks noChangeAspect="1" noChangeArrowheads="1"/>
          </p:cNvPicPr>
          <p:nvPr/>
        </p:nvPicPr>
        <p:blipFill>
          <a:blip r:embed="rId3"/>
          <a:srcRect/>
          <a:stretch>
            <a:fillRect/>
          </a:stretch>
        </p:blipFill>
        <p:spPr bwMode="auto">
          <a:xfrm>
            <a:off x="457200" y="457200"/>
            <a:ext cx="762000" cy="762000"/>
          </a:xfrm>
          <a:prstGeom prst="rect">
            <a:avLst/>
          </a:prstGeom>
          <a:noFill/>
        </p:spPr>
      </p:pic>
      <p:sp>
        <p:nvSpPr>
          <p:cNvPr id="6" name="TextBox 5"/>
          <p:cNvSpPr txBox="1"/>
          <p:nvPr/>
        </p:nvSpPr>
        <p:spPr>
          <a:xfrm>
            <a:off x="1371600" y="1752600"/>
            <a:ext cx="7391400" cy="3693319"/>
          </a:xfrm>
          <a:prstGeom prst="rect">
            <a:avLst/>
          </a:prstGeom>
          <a:noFill/>
          <a:ln w="76200" cmpd="sng">
            <a:solidFill>
              <a:schemeClr val="accent3"/>
            </a:solidFill>
          </a:ln>
          <a:effectLst>
            <a:outerShdw blurRad="76200" dist="177800" dir="8100000" sy="-23000" kx="800400" algn="br">
              <a:srgbClr val="000000">
                <a:alpha val="49000"/>
              </a:srgbClr>
            </a:outerShdw>
          </a:effectLst>
        </p:spPr>
        <p:txBody>
          <a:bodyPr wrap="square" rtlCol="0">
            <a:spAutoFit/>
          </a:bodyPr>
          <a:lstStyle/>
          <a:p>
            <a:pPr algn="ctr"/>
            <a:r>
              <a:rPr lang="en-US" sz="5400" b="1" dirty="0" smtClean="0">
                <a:solidFill>
                  <a:srgbClr val="8FC759"/>
                </a:solidFill>
                <a:effectLst>
                  <a:outerShdw blurRad="50800" dist="38100" dir="2700000">
                    <a:srgbClr val="000000">
                      <a:alpha val="43000"/>
                    </a:srgbClr>
                  </a:outerShdw>
                </a:effectLst>
              </a:rPr>
              <a:t>Effective </a:t>
            </a:r>
          </a:p>
          <a:p>
            <a:pPr algn="ctr"/>
            <a:r>
              <a:rPr lang="en-US" sz="5400" b="1" dirty="0" smtClean="0">
                <a:solidFill>
                  <a:srgbClr val="8FC759"/>
                </a:solidFill>
                <a:effectLst>
                  <a:outerShdw blurRad="50800" dist="38100" dir="2700000">
                    <a:srgbClr val="000000">
                      <a:alpha val="43000"/>
                    </a:srgbClr>
                  </a:outerShdw>
                </a:effectLst>
              </a:rPr>
              <a:t>&amp; </a:t>
            </a:r>
          </a:p>
          <a:p>
            <a:pPr algn="ctr"/>
            <a:r>
              <a:rPr lang="en-US" sz="5400" b="1" dirty="0" smtClean="0">
                <a:solidFill>
                  <a:srgbClr val="8FC759"/>
                </a:solidFill>
                <a:effectLst>
                  <a:outerShdw blurRad="50800" dist="38100" dir="2700000">
                    <a:srgbClr val="000000">
                      <a:alpha val="43000"/>
                    </a:srgbClr>
                  </a:outerShdw>
                </a:effectLst>
              </a:rPr>
              <a:t>Efficient</a:t>
            </a:r>
          </a:p>
          <a:p>
            <a:pPr algn="ctr"/>
            <a:r>
              <a:rPr lang="en-US" sz="5400" b="1" dirty="0" smtClean="0">
                <a:solidFill>
                  <a:srgbClr val="8FC759"/>
                </a:solidFill>
                <a:effectLst>
                  <a:outerShdw blurRad="50800" dist="38100" dir="2700000">
                    <a:srgbClr val="000000">
                      <a:alpha val="43000"/>
                    </a:srgbClr>
                  </a:outerShdw>
                </a:effectLst>
              </a:rPr>
              <a:t>Services  </a:t>
            </a:r>
          </a:p>
          <a:p>
            <a:pPr algn="ctr"/>
            <a:endParaRPr lang="en-US" b="1" dirty="0">
              <a:solidFill>
                <a:srgbClr val="8FC759"/>
              </a:solidFill>
              <a:effectLst>
                <a:outerShdw blurRad="50800" dist="38100" dir="2700000">
                  <a:srgbClr val="000000">
                    <a:alpha val="43000"/>
                  </a:srgbClr>
                </a:outerShdw>
              </a:effectLst>
            </a:endParaRPr>
          </a:p>
        </p:txBody>
      </p:sp>
      <p:pic>
        <p:nvPicPr>
          <p:cNvPr id="8" name="Picture 7"/>
          <p:cNvPicPr>
            <a:picLocks noChangeAspect="1"/>
          </p:cNvPicPr>
          <p:nvPr/>
        </p:nvPicPr>
        <p:blipFill>
          <a:blip r:embed="rId4"/>
          <a:stretch>
            <a:fillRect/>
          </a:stretch>
        </p:blipFill>
        <p:spPr>
          <a:xfrm flipH="1">
            <a:off x="7086599" y="1937975"/>
            <a:ext cx="1385967" cy="3396025"/>
          </a:xfrm>
          <a:prstGeom prst="rect">
            <a:avLst/>
          </a:prstGeo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53829</TotalTime>
  <Words>9038</Words>
  <Application>Microsoft Macintosh PowerPoint</Application>
  <PresentationFormat>On-screen Show (4:3)</PresentationFormat>
  <Paragraphs>783</Paragraphs>
  <Slides>82</Slides>
  <Notes>61</Notes>
  <HiddenSlides>0</HiddenSlides>
  <MMClips>0</MMClips>
  <ScaleCrop>false</ScaleCrop>
  <HeadingPairs>
    <vt:vector size="6" baseType="variant">
      <vt:variant>
        <vt:lpstr>Design Template</vt:lpstr>
      </vt:variant>
      <vt:variant>
        <vt:i4>2</vt:i4>
      </vt:variant>
      <vt:variant>
        <vt:lpstr>Links</vt:lpstr>
      </vt:variant>
      <vt:variant>
        <vt:i4>2</vt:i4>
      </vt:variant>
      <vt:variant>
        <vt:lpstr>Slide Titles</vt:lpstr>
      </vt:variant>
      <vt:variant>
        <vt:i4>82</vt:i4>
      </vt:variant>
    </vt:vector>
  </HeadingPairs>
  <TitlesOfParts>
    <vt:vector size="86" baseType="lpstr">
      <vt:lpstr>Office Theme</vt:lpstr>
      <vt:lpstr>1_Office Theme</vt:lpstr>
      <vt:lpstr>???</vt:lpstr>
      <vt:lpstr>???</vt:lpstr>
      <vt:lpstr>Trainees training others  </vt:lpstr>
      <vt:lpstr>What we’re going to discuss:</vt:lpstr>
      <vt:lpstr>Why are we here?</vt:lpstr>
      <vt:lpstr>Slide 4</vt:lpstr>
      <vt:lpstr>Personal Stories </vt:lpstr>
      <vt:lpstr>Training Expectations &amp; Outcomes</vt:lpstr>
      <vt:lpstr>Project Objectives</vt:lpstr>
      <vt:lpstr>Project Objectives</vt:lpstr>
      <vt:lpstr>Project Objectives</vt:lpstr>
      <vt:lpstr>What we’re going to discuss:</vt:lpstr>
      <vt:lpstr>What is the pharmacists’ role?</vt:lpstr>
      <vt:lpstr> Here’s what’s expected:</vt:lpstr>
      <vt:lpstr>Slide 13</vt:lpstr>
      <vt:lpstr>Internationally </vt:lpstr>
      <vt:lpstr>Slide 15</vt:lpstr>
      <vt:lpstr>Promote Optimal Use of Medicines </vt:lpstr>
      <vt:lpstr>Provide Primary Health Care </vt:lpstr>
      <vt:lpstr>Provide Health Education and Information </vt:lpstr>
      <vt:lpstr>Nova Scotia College of Pharmacists </vt:lpstr>
      <vt:lpstr>The Future</vt:lpstr>
      <vt:lpstr>Slide 21</vt:lpstr>
      <vt:lpstr>Meet Mike. Here’s what his pharmacist does for him…. </vt:lpstr>
      <vt:lpstr>Some stories we know of…..</vt:lpstr>
      <vt:lpstr>Slide 24</vt:lpstr>
      <vt:lpstr>Slide 25</vt:lpstr>
      <vt:lpstr>Slide 26</vt:lpstr>
      <vt:lpstr>Slide 27</vt:lpstr>
      <vt:lpstr>Slide 28</vt:lpstr>
      <vt:lpstr>Pharmacists can address increased rates of physical causes of morbidity &amp; mortality in people with Serious Mental Illness</vt:lpstr>
      <vt:lpstr>Slide 30</vt:lpstr>
      <vt:lpstr>Your feedback … </vt:lpstr>
      <vt:lpstr>What we’re going to discuss:</vt:lpstr>
      <vt:lpstr>Resources</vt:lpstr>
      <vt:lpstr>Navigational Support</vt:lpstr>
      <vt:lpstr>Slide 35</vt:lpstr>
      <vt:lpstr>Slide 36</vt:lpstr>
      <vt:lpstr>Helping Trees</vt:lpstr>
      <vt:lpstr>Slide 38</vt:lpstr>
      <vt:lpstr>Slide 39</vt:lpstr>
      <vt:lpstr>Slide 40</vt:lpstr>
      <vt:lpstr>Slide 41</vt:lpstr>
      <vt:lpstr>Slide 42</vt:lpstr>
      <vt:lpstr>Slide 43</vt:lpstr>
      <vt:lpstr>Slide 44</vt:lpstr>
      <vt:lpstr>Online Resources</vt:lpstr>
      <vt:lpstr>Slide 46</vt:lpstr>
      <vt:lpstr>Slide 47</vt:lpstr>
      <vt:lpstr>Slide 48</vt:lpstr>
      <vt:lpstr>Slide 49</vt:lpstr>
      <vt:lpstr>Links We Like</vt:lpstr>
      <vt:lpstr>Send us your suggestions</vt:lpstr>
      <vt:lpstr>Health Professional  Mental Health and Therapeutics Resources</vt:lpstr>
      <vt:lpstr>What we’re going to discuss:</vt:lpstr>
      <vt:lpstr>Case 1: Fran </vt:lpstr>
      <vt:lpstr>Slide 55</vt:lpstr>
      <vt:lpstr>Fran: Debrief</vt:lpstr>
      <vt:lpstr>Suicide Assessment &amp; Management Tools for Pharmacists </vt:lpstr>
      <vt:lpstr>Suicide Assessment &amp; Management Tools for Pharmacists </vt:lpstr>
      <vt:lpstr>Suicide Assessment &amp; Management Tools for Pharmacists </vt:lpstr>
      <vt:lpstr>Suicide Assessment &amp; Management Tools for Pharmacists </vt:lpstr>
      <vt:lpstr>Suicide Assessment &amp; Management Tools for Pharmacists </vt:lpstr>
      <vt:lpstr>Case 2: Dennis</vt:lpstr>
      <vt:lpstr>Case 2: Dennis</vt:lpstr>
      <vt:lpstr>Slide 64</vt:lpstr>
      <vt:lpstr>Let’s Help Glenn Help Dennis</vt:lpstr>
      <vt:lpstr>Dennis: Debrief</vt:lpstr>
      <vt:lpstr>What we’re going to discuss:</vt:lpstr>
      <vt:lpstr>Slide 68</vt:lpstr>
      <vt:lpstr>Slide 69</vt:lpstr>
      <vt:lpstr>Slide 70</vt:lpstr>
      <vt:lpstr>Slide 71</vt:lpstr>
      <vt:lpstr>Slide 72</vt:lpstr>
      <vt:lpstr>The Deliverables &amp; the Spirit</vt:lpstr>
      <vt:lpstr>≥1 community education/outreach session</vt:lpstr>
      <vt:lpstr>Community Pharmacist Mental Health Education Session Advertise and promote your session </vt:lpstr>
      <vt:lpstr>Community Pharmacist Mental Health Education Session Outreach/educational event practicalities</vt:lpstr>
      <vt:lpstr>Slide 77</vt:lpstr>
      <vt:lpstr>Outreach/Educational Session Session Feedback</vt:lpstr>
      <vt:lpstr>Submit your session report within 1 week </vt:lpstr>
      <vt:lpstr>Your are one of our MTM Network Trainees!! We are here to support YOU.  </vt:lpstr>
      <vt:lpstr>Trainees Key Discussion Points</vt:lpstr>
      <vt:lpstr>Thank you for participating in the more than meds project </vt:lpstr>
    </vt:vector>
  </TitlesOfParts>
  <Company>Mount Saint Vincent University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Ted Naylor</dc:creator>
  <cp:lastModifiedBy>David Gardner</cp:lastModifiedBy>
  <cp:revision>434</cp:revision>
  <dcterms:created xsi:type="dcterms:W3CDTF">2013-07-22T18:31:24Z</dcterms:created>
  <dcterms:modified xsi:type="dcterms:W3CDTF">2013-07-23T15:20:54Z</dcterms:modified>
</cp:coreProperties>
</file>